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FE6C0D56-F0C0-49E8-B238-AF3EF1D29F97}">
  <a:tblStyle styleId="{FE6C0D56-F0C0-49E8-B238-AF3EF1D29F97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insideV>
        </a:tcBdr>
        <a:fill>
          <a:solidFill>
            <a:srgbClr val="EFF3F9"/>
          </a:solidFill>
        </a:fill>
      </a:tcStyle>
    </a:wholeTbl>
    <a:band1H>
      <a:tcTxStyle/>
      <a:tcStyle>
        <a:fill>
          <a:solidFill>
            <a:srgbClr val="DBE5F1"/>
          </a:solidFill>
        </a:fill>
      </a:tcStyle>
    </a:band1H>
    <a:band2H>
      <a:tcTxStyle/>
    </a:band2H>
    <a:band1V>
      <a:tcTxStyle/>
      <a:tcStyle>
        <a:fill>
          <a:solidFill>
            <a:srgbClr val="DBE5F1"/>
          </a:solidFill>
        </a:fill>
      </a:tcStyle>
    </a:band1V>
    <a:band2V>
      <a:tcTxStyle/>
    </a:band2V>
    <a:lastCol>
      <a:tcTxStyle b="on" i="off"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200" u="none" cap="none" strike="noStrike"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r">
              <a:spcBef>
                <a:spcPts val="0"/>
              </a:spcBef>
              <a:defRPr b="0" i="0" sz="1200" u="none" cap="none" strike="noStrike"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lvl="0">
              <a:spcBef>
                <a:spcPts val="0"/>
              </a:spcBef>
              <a:buChar char="●"/>
              <a:defRPr/>
            </a:lvl1pPr>
            <a:lvl2pPr lvl="1">
              <a:spcBef>
                <a:spcPts val="0"/>
              </a:spcBef>
              <a:buChar char="○"/>
              <a:defRPr/>
            </a:lvl2pPr>
            <a:lvl3pPr lvl="2">
              <a:spcBef>
                <a:spcPts val="0"/>
              </a:spcBef>
              <a:buChar char="■"/>
              <a:defRPr/>
            </a:lvl3pPr>
            <a:lvl4pPr lvl="3">
              <a:spcBef>
                <a:spcPts val="0"/>
              </a:spcBef>
              <a:buChar char="●"/>
              <a:defRPr/>
            </a:lvl4pPr>
            <a:lvl5pPr lvl="4">
              <a:spcBef>
                <a:spcPts val="0"/>
              </a:spcBef>
              <a:buChar char="○"/>
              <a:defRPr/>
            </a:lvl5pPr>
            <a:lvl6pPr lvl="5">
              <a:spcBef>
                <a:spcPts val="0"/>
              </a:spcBef>
              <a:buChar char="■"/>
              <a:defRPr/>
            </a:lvl6pPr>
            <a:lvl7pPr lvl="6">
              <a:spcBef>
                <a:spcPts val="0"/>
              </a:spcBef>
              <a:buChar char="●"/>
              <a:defRPr/>
            </a:lvl7pPr>
            <a:lvl8pPr lvl="7">
              <a:spcBef>
                <a:spcPts val="0"/>
              </a:spcBef>
              <a:buChar char="○"/>
              <a:defRPr/>
            </a:lvl8pPr>
            <a:lvl9pPr lvl="8">
              <a:spcBef>
                <a:spcPts val="0"/>
              </a:spcBef>
              <a:buChar char="■"/>
              <a:defRPr/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200" u="none" cap="none" strike="noStrike"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 b="0" i="0" sz="1200" u="none" cap="none" strike="noStrike"/>
          </a:p>
          <a:p>
            <a:pPr indent="0" lvl="1" marL="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2" marL="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3" marL="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4" marL="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5" marL="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6" marL="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7" marL="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8" marL="0" marR="0" rtl="0" algn="l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6" name="Shape 8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3" name="Shape 14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0" name="Shape 15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7" name="Shape 15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4" name="Shape 16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1" name="Shape 17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7" name="Shape 17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3" name="Shape 18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0" name="Shape 19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6" name="Shape 19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2" name="Shape 20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2" name="Shape 9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9" name="Shape 20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21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5" name="Shape 21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21" name="Shape 22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2" name="Shape 222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lang="hu-HU"/>
              <a:t> 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8" name="Shape 9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4" name="Shape 10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0" name="Shape 11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17" name="Shape 11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8" name="Shape 118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lang="hu-HU"/>
              <a:t> 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4" name="Shape 12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0" name="Shape 13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6" name="Shape 13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">
  <p:cSld name="Title slid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7" name="Shape 17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ctr">
              <a:spcBef>
                <a:spcPts val="640"/>
              </a:spcBef>
              <a:buClr>
                <a:srgbClr val="888888"/>
              </a:buClr>
              <a:buFont typeface="Calibri"/>
              <a:buNone/>
              <a:defRPr b="0" i="0" sz="3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ctr">
              <a:spcBef>
                <a:spcPts val="560"/>
              </a:spcBef>
              <a:buClr>
                <a:srgbClr val="888888"/>
              </a:buClr>
              <a:buFont typeface="Calibri"/>
              <a:buNone/>
              <a:defRPr b="0" i="0" sz="2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ctr">
              <a:spcBef>
                <a:spcPts val="480"/>
              </a:spcBef>
              <a:buClr>
                <a:srgbClr val="888888"/>
              </a:buClr>
              <a:buFont typeface="Calibri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ctr">
              <a:spcBef>
                <a:spcPts val="400"/>
              </a:spcBef>
              <a:buClr>
                <a:srgbClr val="888888"/>
              </a:buClr>
              <a:buFont typeface="Calibri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ctr">
              <a:spcBef>
                <a:spcPts val="400"/>
              </a:spcBef>
              <a:buClr>
                <a:srgbClr val="888888"/>
              </a:buClr>
              <a:buFont typeface="Calibri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ctr">
              <a:spcBef>
                <a:spcPts val="400"/>
              </a:spcBef>
              <a:buClr>
                <a:srgbClr val="888888"/>
              </a:buClr>
              <a:buFont typeface="Calibri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ctr">
              <a:spcBef>
                <a:spcPts val="400"/>
              </a:spcBef>
              <a:buClr>
                <a:srgbClr val="888888"/>
              </a:buClr>
              <a:buFont typeface="Calibri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ctr">
              <a:spcBef>
                <a:spcPts val="400"/>
              </a:spcBef>
              <a:buClr>
                <a:srgbClr val="888888"/>
              </a:buClr>
              <a:buFont typeface="Calibri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ctr">
              <a:spcBef>
                <a:spcPts val="400"/>
              </a:spcBef>
              <a:buClr>
                <a:srgbClr val="888888"/>
              </a:buClr>
              <a:buFont typeface="Calibri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Shape 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Shape 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spcBef>
                <a:spcPts val="0"/>
              </a:spcBef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Shape 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-88900" lvl="0" marL="0" marR="0" rtl="0" algn="r">
              <a:spcBef>
                <a:spcPts val="0"/>
              </a:spcBef>
            </a:pPr>
            <a:r>
              <a:t/>
            </a:r>
            <a:endParaRPr b="0" i="0" sz="1200" u="none" cap="none" strike="noStrik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1" marL="457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2" marL="914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3" marL="1371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4" marL="18288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5" marL="22860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6" marL="2743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7" marL="3200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8" marL="3657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lvl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74" name="Shape 74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222250" lvl="0" marL="342900" rtl="0" algn="l">
              <a:spcBef>
                <a:spcPts val="640"/>
              </a:spcBef>
              <a:buClr>
                <a:schemeClr val="dk1"/>
              </a:buClr>
              <a:buFont typeface="Arial"/>
              <a:buChar char="●"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77800" lvl="1" marL="742950" rtl="0" algn="l">
              <a:spcBef>
                <a:spcPts val="560"/>
              </a:spcBef>
              <a:buClr>
                <a:schemeClr val="dk1"/>
              </a:buClr>
              <a:buFont typeface="Arial"/>
              <a:buChar char="●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36525" lvl="2" marL="1143000" rtl="0" algn="l">
              <a:spcBef>
                <a:spcPts val="480"/>
              </a:spcBef>
              <a:buClr>
                <a:schemeClr val="dk1"/>
              </a:buClr>
              <a:buFont typeface="Arial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52400" lvl="3" marL="1600200" rtl="0" algn="l">
              <a:spcBef>
                <a:spcPts val="400"/>
              </a:spcBef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52400" lvl="4" marL="2057400" rtl="0" algn="l">
              <a:spcBef>
                <a:spcPts val="400"/>
              </a:spcBef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52400" lvl="5" marL="2514600" rtl="0" algn="l">
              <a:spcBef>
                <a:spcPts val="400"/>
              </a:spcBef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52400" lvl="6" marL="2971800" rtl="0" algn="l">
              <a:spcBef>
                <a:spcPts val="400"/>
              </a:spcBef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52400" lvl="7" marL="3429000" rtl="0" algn="l">
              <a:spcBef>
                <a:spcPts val="400"/>
              </a:spcBef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52400" lvl="8" marL="3886200" rtl="0" algn="l">
              <a:spcBef>
                <a:spcPts val="400"/>
              </a:spcBef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5" name="Shape 7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6" name="Shape 7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spcBef>
                <a:spcPts val="0"/>
              </a:spcBef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Shape 7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-88900" lvl="0" marL="0" marR="0" rtl="0" algn="r">
              <a:spcBef>
                <a:spcPts val="0"/>
              </a:spcBef>
            </a:pPr>
            <a:r>
              <a:t/>
            </a:r>
            <a:endParaRPr b="0" i="0" sz="1200" u="none" cap="none" strike="noStrik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1" marL="457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2" marL="914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3" marL="1371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4" marL="18288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5" marL="22860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6" marL="2743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7" marL="3200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8" marL="3657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lvl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80" name="Shape 80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222250" lvl="0" marL="342900" rtl="0" algn="l">
              <a:spcBef>
                <a:spcPts val="640"/>
              </a:spcBef>
              <a:buClr>
                <a:schemeClr val="dk1"/>
              </a:buClr>
              <a:buFont typeface="Arial"/>
              <a:buChar char="●"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77800" lvl="1" marL="742950" rtl="0" algn="l">
              <a:spcBef>
                <a:spcPts val="560"/>
              </a:spcBef>
              <a:buClr>
                <a:schemeClr val="dk1"/>
              </a:buClr>
              <a:buFont typeface="Arial"/>
              <a:buChar char="●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36525" lvl="2" marL="1143000" rtl="0" algn="l">
              <a:spcBef>
                <a:spcPts val="480"/>
              </a:spcBef>
              <a:buClr>
                <a:schemeClr val="dk1"/>
              </a:buClr>
              <a:buFont typeface="Arial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52400" lvl="3" marL="1600200" rtl="0" algn="l">
              <a:spcBef>
                <a:spcPts val="400"/>
              </a:spcBef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52400" lvl="4" marL="2057400" rtl="0" algn="l">
              <a:spcBef>
                <a:spcPts val="400"/>
              </a:spcBef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52400" lvl="5" marL="2514600" rtl="0" algn="l">
              <a:spcBef>
                <a:spcPts val="400"/>
              </a:spcBef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52400" lvl="6" marL="2971800" rtl="0" algn="l">
              <a:spcBef>
                <a:spcPts val="400"/>
              </a:spcBef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52400" lvl="7" marL="3429000" rtl="0" algn="l">
              <a:spcBef>
                <a:spcPts val="400"/>
              </a:spcBef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52400" lvl="8" marL="3886200" rtl="0" algn="l">
              <a:spcBef>
                <a:spcPts val="400"/>
              </a:spcBef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1" name="Shape 8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2" name="Shape 8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spcBef>
                <a:spcPts val="0"/>
              </a:spcBef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3" name="Shape 8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-88900" lvl="0" marL="0" marR="0" rtl="0" algn="r">
              <a:spcBef>
                <a:spcPts val="0"/>
              </a:spcBef>
            </a:pPr>
            <a:r>
              <a:t/>
            </a:r>
            <a:endParaRPr b="0" i="0" sz="1200" u="none" cap="none" strike="noStrik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1" marL="457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2" marL="914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3" marL="1371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4" marL="18288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5" marL="22860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6" marL="2743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7" marL="3200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8" marL="3657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lvl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222250" lvl="0" marL="342900" rtl="0" algn="l">
              <a:spcBef>
                <a:spcPts val="640"/>
              </a:spcBef>
              <a:buClr>
                <a:schemeClr val="dk1"/>
              </a:buClr>
              <a:buFont typeface="Arial"/>
              <a:buChar char="●"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77800" lvl="1" marL="742950" rtl="0" algn="l">
              <a:spcBef>
                <a:spcPts val="560"/>
              </a:spcBef>
              <a:buClr>
                <a:schemeClr val="dk1"/>
              </a:buClr>
              <a:buFont typeface="Arial"/>
              <a:buChar char="●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36525" lvl="2" marL="1143000" rtl="0" algn="l">
              <a:spcBef>
                <a:spcPts val="480"/>
              </a:spcBef>
              <a:buClr>
                <a:schemeClr val="dk1"/>
              </a:buClr>
              <a:buFont typeface="Arial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52400" lvl="3" marL="1600200" rtl="0" algn="l">
              <a:spcBef>
                <a:spcPts val="400"/>
              </a:spcBef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52400" lvl="4" marL="2057400" rtl="0" algn="l">
              <a:spcBef>
                <a:spcPts val="400"/>
              </a:spcBef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52400" lvl="5" marL="2514600" rtl="0" algn="l">
              <a:spcBef>
                <a:spcPts val="400"/>
              </a:spcBef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52400" lvl="6" marL="2971800" rtl="0" algn="l">
              <a:spcBef>
                <a:spcPts val="400"/>
              </a:spcBef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52400" lvl="7" marL="3429000" rtl="0" algn="l">
              <a:spcBef>
                <a:spcPts val="400"/>
              </a:spcBef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52400" lvl="8" marL="3886200" rtl="0" algn="l">
              <a:spcBef>
                <a:spcPts val="400"/>
              </a:spcBef>
              <a:buClr>
                <a:schemeClr val="dk1"/>
              </a:buClr>
              <a:buFont typeface="Arial"/>
              <a:buChar char="●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Shape 2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5" name="Shape 2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spcBef>
                <a:spcPts val="0"/>
              </a:spcBef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Shape 2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-88900" lvl="0" marL="0" marR="0" rtl="0" algn="r">
              <a:spcBef>
                <a:spcPts val="0"/>
              </a:spcBef>
            </a:pPr>
            <a:r>
              <a:t/>
            </a:r>
            <a:endParaRPr b="0" i="0" sz="1200" u="none" cap="none" strike="noStrik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1" marL="457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2" marL="914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3" marL="1371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4" marL="18288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5" marL="22860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6" marL="2743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7" marL="3200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8" marL="3657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secHead">
  <p:cSld name="Section 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 algn="l">
              <a:spcBef>
                <a:spcPts val="0"/>
              </a:spcBef>
              <a:defRPr b="1" sz="4000" cap="small"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29" name="Shape 29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2000">
                <a:solidFill>
                  <a:srgbClr val="888888"/>
                </a:solidFill>
              </a:defRPr>
            </a:lvl1pPr>
            <a:lvl2pPr indent="0" lvl="1" marL="4572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800">
                <a:solidFill>
                  <a:srgbClr val="888888"/>
                </a:solidFill>
              </a:defRPr>
            </a:lvl2pPr>
            <a:lvl3pPr indent="0" lvl="2" marL="9144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600">
                <a:solidFill>
                  <a:srgbClr val="888888"/>
                </a:solidFill>
              </a:defRPr>
            </a:lvl3pPr>
            <a:lvl4pPr indent="0" lvl="3" marL="13716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4pPr>
            <a:lvl5pPr indent="0" lvl="4" marL="18288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5pPr>
            <a:lvl6pPr indent="0" lvl="5" marL="22860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6pPr>
            <a:lvl7pPr indent="0" lvl="6" marL="27432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7pPr>
            <a:lvl8pPr indent="0" lvl="7" marL="32004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8pPr>
            <a:lvl9pPr indent="0" lvl="8" marL="36576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Shape 3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1" name="Shape 3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spcBef>
                <a:spcPts val="0"/>
              </a:spcBef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2" name="Shape 3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-88900" lvl="0" marL="0" marR="0" rtl="0" algn="r">
              <a:spcBef>
                <a:spcPts val="0"/>
              </a:spcBef>
            </a:pPr>
            <a:r>
              <a:t/>
            </a:r>
            <a:endParaRPr b="0" i="0" sz="1200" u="none" cap="none" strike="noStrik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1" marL="457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2" marL="914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3" marL="1371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4" marL="18288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5" marL="22860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6" marL="2743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7" marL="3200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8" marL="3657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lvl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35" name="Shape 35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defRPr sz="2800"/>
            </a:lvl1pPr>
            <a:lvl2pPr lvl="1" rtl="0">
              <a:spcBef>
                <a:spcPts val="0"/>
              </a:spcBef>
              <a:defRPr sz="2400"/>
            </a:lvl2pPr>
            <a:lvl3pPr lvl="2" rtl="0">
              <a:spcBef>
                <a:spcPts val="0"/>
              </a:spcBef>
              <a:defRPr sz="2000"/>
            </a:lvl3pPr>
            <a:lvl4pPr lvl="3" rtl="0">
              <a:spcBef>
                <a:spcPts val="0"/>
              </a:spcBef>
              <a:defRPr sz="1800"/>
            </a:lvl4pPr>
            <a:lvl5pPr lvl="4" rtl="0">
              <a:spcBef>
                <a:spcPts val="0"/>
              </a:spcBef>
              <a:defRPr sz="1800"/>
            </a:lvl5pPr>
            <a:lvl6pPr lvl="5" rtl="0">
              <a:spcBef>
                <a:spcPts val="0"/>
              </a:spcBef>
              <a:defRPr sz="1800"/>
            </a:lvl6pPr>
            <a:lvl7pPr lvl="6" rtl="0">
              <a:spcBef>
                <a:spcPts val="0"/>
              </a:spcBef>
              <a:defRPr sz="1800"/>
            </a:lvl7pPr>
            <a:lvl8pPr lvl="7" rtl="0">
              <a:spcBef>
                <a:spcPts val="0"/>
              </a:spcBef>
              <a:defRPr sz="1800"/>
            </a:lvl8pPr>
            <a:lvl9pPr lvl="8" rtl="0">
              <a:spcBef>
                <a:spcPts val="0"/>
              </a:spcBef>
              <a:defRPr sz="1800"/>
            </a:lvl9pPr>
          </a:lstStyle>
          <a:p/>
        </p:txBody>
      </p:sp>
      <p:sp>
        <p:nvSpPr>
          <p:cNvPr id="36" name="Shape 3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defRPr sz="2800"/>
            </a:lvl1pPr>
            <a:lvl2pPr lvl="1" rtl="0">
              <a:spcBef>
                <a:spcPts val="0"/>
              </a:spcBef>
              <a:defRPr sz="2400"/>
            </a:lvl2pPr>
            <a:lvl3pPr lvl="2" rtl="0">
              <a:spcBef>
                <a:spcPts val="0"/>
              </a:spcBef>
              <a:defRPr sz="2000"/>
            </a:lvl3pPr>
            <a:lvl4pPr lvl="3" rtl="0">
              <a:spcBef>
                <a:spcPts val="0"/>
              </a:spcBef>
              <a:defRPr sz="1800"/>
            </a:lvl4pPr>
            <a:lvl5pPr lvl="4" rtl="0">
              <a:spcBef>
                <a:spcPts val="0"/>
              </a:spcBef>
              <a:defRPr sz="1800"/>
            </a:lvl5pPr>
            <a:lvl6pPr lvl="5" rtl="0">
              <a:spcBef>
                <a:spcPts val="0"/>
              </a:spcBef>
              <a:defRPr sz="1800"/>
            </a:lvl6pPr>
            <a:lvl7pPr lvl="6" rtl="0">
              <a:spcBef>
                <a:spcPts val="0"/>
              </a:spcBef>
              <a:defRPr sz="1800"/>
            </a:lvl7pPr>
            <a:lvl8pPr lvl="7" rtl="0">
              <a:spcBef>
                <a:spcPts val="0"/>
              </a:spcBef>
              <a:defRPr sz="1800"/>
            </a:lvl8pPr>
            <a:lvl9pPr lvl="8" rtl="0">
              <a:spcBef>
                <a:spcPts val="0"/>
              </a:spcBef>
              <a:defRPr sz="1800"/>
            </a:lvl9pPr>
          </a:lstStyle>
          <a:p/>
        </p:txBody>
      </p:sp>
      <p:sp>
        <p:nvSpPr>
          <p:cNvPr id="37" name="Shape 3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8" name="Shape 3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spcBef>
                <a:spcPts val="0"/>
              </a:spcBef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" name="Shape 3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-88900" lvl="0" marL="0" marR="0" rtl="0" algn="r">
              <a:spcBef>
                <a:spcPts val="0"/>
              </a:spcBef>
            </a:pPr>
            <a:r>
              <a:t/>
            </a:r>
            <a:endParaRPr b="0" i="0" sz="1200" u="none" cap="none" strike="noStrik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1" marL="457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2" marL="914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3" marL="1371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4" marL="18288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5" marL="22860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6" marL="2743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7" marL="3200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8" marL="3657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42" name="Shape 42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rtl="0">
              <a:spcBef>
                <a:spcPts val="0"/>
              </a:spcBef>
              <a:buFont typeface="Calibri"/>
              <a:buNone/>
              <a:defRPr b="1" sz="2400"/>
            </a:lvl1pPr>
            <a:lvl2pPr indent="0" lvl="1" marL="457200" rtl="0">
              <a:spcBef>
                <a:spcPts val="0"/>
              </a:spcBef>
              <a:buFont typeface="Calibri"/>
              <a:buNone/>
              <a:defRPr b="1" sz="2000"/>
            </a:lvl2pPr>
            <a:lvl3pPr indent="0" lvl="2" marL="914400" rtl="0">
              <a:spcBef>
                <a:spcPts val="0"/>
              </a:spcBef>
              <a:buFont typeface="Calibri"/>
              <a:buNone/>
              <a:defRPr b="1" sz="1800"/>
            </a:lvl3pPr>
            <a:lvl4pPr indent="0" lvl="3" marL="1371600" rtl="0">
              <a:spcBef>
                <a:spcPts val="0"/>
              </a:spcBef>
              <a:buFont typeface="Calibri"/>
              <a:buNone/>
              <a:defRPr b="1" sz="1600"/>
            </a:lvl4pPr>
            <a:lvl5pPr indent="0" lvl="4" marL="1828800" rtl="0">
              <a:spcBef>
                <a:spcPts val="0"/>
              </a:spcBef>
              <a:buFont typeface="Calibri"/>
              <a:buNone/>
              <a:defRPr b="1" sz="1600"/>
            </a:lvl5pPr>
            <a:lvl6pPr indent="0" lvl="5" marL="2286000" rtl="0">
              <a:spcBef>
                <a:spcPts val="0"/>
              </a:spcBef>
              <a:buFont typeface="Calibri"/>
              <a:buNone/>
              <a:defRPr b="1" sz="1600"/>
            </a:lvl6pPr>
            <a:lvl7pPr indent="0" lvl="6" marL="2743200" rtl="0">
              <a:spcBef>
                <a:spcPts val="0"/>
              </a:spcBef>
              <a:buFont typeface="Calibri"/>
              <a:buNone/>
              <a:defRPr b="1" sz="1600"/>
            </a:lvl7pPr>
            <a:lvl8pPr indent="0" lvl="7" marL="3200400" rtl="0">
              <a:spcBef>
                <a:spcPts val="0"/>
              </a:spcBef>
              <a:buFont typeface="Calibri"/>
              <a:buNone/>
              <a:defRPr b="1" sz="1600"/>
            </a:lvl8pPr>
            <a:lvl9pPr indent="0" lvl="8" marL="3657600" rtl="0">
              <a:spcBef>
                <a:spcPts val="0"/>
              </a:spcBef>
              <a:buFont typeface="Calibri"/>
              <a:buNone/>
              <a:defRPr b="1" sz="1600"/>
            </a:lvl9pPr>
          </a:lstStyle>
          <a:p/>
        </p:txBody>
      </p:sp>
      <p:sp>
        <p:nvSpPr>
          <p:cNvPr id="43" name="Shape 43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defRPr sz="2400"/>
            </a:lvl1pPr>
            <a:lvl2pPr lvl="1" rtl="0">
              <a:spcBef>
                <a:spcPts val="0"/>
              </a:spcBef>
              <a:defRPr sz="2000"/>
            </a:lvl2pPr>
            <a:lvl3pPr lvl="2" rtl="0">
              <a:spcBef>
                <a:spcPts val="0"/>
              </a:spcBef>
              <a:defRPr sz="1800"/>
            </a:lvl3pPr>
            <a:lvl4pPr lvl="3" rtl="0">
              <a:spcBef>
                <a:spcPts val="0"/>
              </a:spcBef>
              <a:defRPr sz="1600"/>
            </a:lvl4pPr>
            <a:lvl5pPr lvl="4" rtl="0">
              <a:spcBef>
                <a:spcPts val="0"/>
              </a:spcBef>
              <a:defRPr sz="1600"/>
            </a:lvl5pPr>
            <a:lvl6pPr lvl="5" rtl="0">
              <a:spcBef>
                <a:spcPts val="0"/>
              </a:spcBef>
              <a:defRPr sz="1600"/>
            </a:lvl6pPr>
            <a:lvl7pPr lvl="6" rtl="0">
              <a:spcBef>
                <a:spcPts val="0"/>
              </a:spcBef>
              <a:defRPr sz="1600"/>
            </a:lvl7pPr>
            <a:lvl8pPr lvl="7" rtl="0">
              <a:spcBef>
                <a:spcPts val="0"/>
              </a:spcBef>
              <a:defRPr sz="1600"/>
            </a:lvl8pPr>
            <a:lvl9pPr lvl="8" rtl="0">
              <a:spcBef>
                <a:spcPts val="0"/>
              </a:spcBef>
              <a:defRPr sz="1600"/>
            </a:lvl9pPr>
          </a:lstStyle>
          <a:p/>
        </p:txBody>
      </p:sp>
      <p:sp>
        <p:nvSpPr>
          <p:cNvPr id="44" name="Shape 44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rtl="0">
              <a:spcBef>
                <a:spcPts val="0"/>
              </a:spcBef>
              <a:buFont typeface="Calibri"/>
              <a:buNone/>
              <a:defRPr b="1" sz="2400"/>
            </a:lvl1pPr>
            <a:lvl2pPr indent="0" lvl="1" marL="457200" rtl="0">
              <a:spcBef>
                <a:spcPts val="0"/>
              </a:spcBef>
              <a:buFont typeface="Calibri"/>
              <a:buNone/>
              <a:defRPr b="1" sz="2000"/>
            </a:lvl2pPr>
            <a:lvl3pPr indent="0" lvl="2" marL="914400" rtl="0">
              <a:spcBef>
                <a:spcPts val="0"/>
              </a:spcBef>
              <a:buFont typeface="Calibri"/>
              <a:buNone/>
              <a:defRPr b="1" sz="1800"/>
            </a:lvl3pPr>
            <a:lvl4pPr indent="0" lvl="3" marL="1371600" rtl="0">
              <a:spcBef>
                <a:spcPts val="0"/>
              </a:spcBef>
              <a:buFont typeface="Calibri"/>
              <a:buNone/>
              <a:defRPr b="1" sz="1600"/>
            </a:lvl4pPr>
            <a:lvl5pPr indent="0" lvl="4" marL="1828800" rtl="0">
              <a:spcBef>
                <a:spcPts val="0"/>
              </a:spcBef>
              <a:buFont typeface="Calibri"/>
              <a:buNone/>
              <a:defRPr b="1" sz="1600"/>
            </a:lvl5pPr>
            <a:lvl6pPr indent="0" lvl="5" marL="2286000" rtl="0">
              <a:spcBef>
                <a:spcPts val="0"/>
              </a:spcBef>
              <a:buFont typeface="Calibri"/>
              <a:buNone/>
              <a:defRPr b="1" sz="1600"/>
            </a:lvl6pPr>
            <a:lvl7pPr indent="0" lvl="6" marL="2743200" rtl="0">
              <a:spcBef>
                <a:spcPts val="0"/>
              </a:spcBef>
              <a:buFont typeface="Calibri"/>
              <a:buNone/>
              <a:defRPr b="1" sz="1600"/>
            </a:lvl7pPr>
            <a:lvl8pPr indent="0" lvl="7" marL="3200400" rtl="0">
              <a:spcBef>
                <a:spcPts val="0"/>
              </a:spcBef>
              <a:buFont typeface="Calibri"/>
              <a:buNone/>
              <a:defRPr b="1" sz="1600"/>
            </a:lvl8pPr>
            <a:lvl9pPr indent="0" lvl="8" marL="3657600" rtl="0">
              <a:spcBef>
                <a:spcPts val="0"/>
              </a:spcBef>
              <a:buFont typeface="Calibri"/>
              <a:buNone/>
              <a:defRPr b="1" sz="1600"/>
            </a:lvl9pPr>
          </a:lstStyle>
          <a:p/>
        </p:txBody>
      </p:sp>
      <p:sp>
        <p:nvSpPr>
          <p:cNvPr id="45" name="Shape 45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defRPr sz="2400"/>
            </a:lvl1pPr>
            <a:lvl2pPr lvl="1" rtl="0">
              <a:spcBef>
                <a:spcPts val="0"/>
              </a:spcBef>
              <a:defRPr sz="2000"/>
            </a:lvl2pPr>
            <a:lvl3pPr lvl="2" rtl="0">
              <a:spcBef>
                <a:spcPts val="0"/>
              </a:spcBef>
              <a:defRPr sz="1800"/>
            </a:lvl3pPr>
            <a:lvl4pPr lvl="3" rtl="0">
              <a:spcBef>
                <a:spcPts val="0"/>
              </a:spcBef>
              <a:defRPr sz="1600"/>
            </a:lvl4pPr>
            <a:lvl5pPr lvl="4" rtl="0">
              <a:spcBef>
                <a:spcPts val="0"/>
              </a:spcBef>
              <a:defRPr sz="1600"/>
            </a:lvl5pPr>
            <a:lvl6pPr lvl="5" rtl="0">
              <a:spcBef>
                <a:spcPts val="0"/>
              </a:spcBef>
              <a:defRPr sz="1600"/>
            </a:lvl6pPr>
            <a:lvl7pPr lvl="6" rtl="0">
              <a:spcBef>
                <a:spcPts val="0"/>
              </a:spcBef>
              <a:defRPr sz="1600"/>
            </a:lvl7pPr>
            <a:lvl8pPr lvl="7" rtl="0">
              <a:spcBef>
                <a:spcPts val="0"/>
              </a:spcBef>
              <a:defRPr sz="1600"/>
            </a:lvl8pPr>
            <a:lvl9pPr lvl="8" rtl="0">
              <a:spcBef>
                <a:spcPts val="0"/>
              </a:spcBef>
              <a:defRPr sz="1600"/>
            </a:lvl9pPr>
          </a:lstStyle>
          <a:p/>
        </p:txBody>
      </p:sp>
      <p:sp>
        <p:nvSpPr>
          <p:cNvPr id="46" name="Shape 4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7" name="Shape 4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spcBef>
                <a:spcPts val="0"/>
              </a:spcBef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-88900" lvl="0" marL="0" marR="0" rtl="0" algn="r">
              <a:spcBef>
                <a:spcPts val="0"/>
              </a:spcBef>
            </a:pPr>
            <a:r>
              <a:t/>
            </a:r>
            <a:endParaRPr b="0" i="0" sz="1200" u="none" cap="none" strike="noStrik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1" marL="457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2" marL="914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3" marL="1371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4" marL="18288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5" marL="22860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6" marL="2743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7" marL="3200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8" marL="3657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Title 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lvl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51" name="Shape 5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Shape 5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spcBef>
                <a:spcPts val="0"/>
              </a:spcBef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Shape 5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-88900" lvl="0" marL="0" marR="0" rtl="0" algn="r">
              <a:spcBef>
                <a:spcPts val="0"/>
              </a:spcBef>
            </a:pPr>
            <a:r>
              <a:t/>
            </a:r>
            <a:endParaRPr b="0" i="0" sz="1200" u="none" cap="none" strike="noStrik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1" marL="457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2" marL="914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3" marL="1371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4" marL="18288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5" marL="22860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6" marL="2743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7" marL="3200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8" marL="3657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6" name="Shape 5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spcBef>
                <a:spcPts val="0"/>
              </a:spcBef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Shape 5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-88900" lvl="0" marL="0" marR="0" rtl="0" algn="r">
              <a:spcBef>
                <a:spcPts val="0"/>
              </a:spcBef>
            </a:pPr>
            <a:r>
              <a:t/>
            </a:r>
            <a:endParaRPr b="0" i="0" sz="1200" u="none" cap="none" strike="noStrik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1" marL="457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2" marL="914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3" marL="1371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4" marL="18288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5" marL="22860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6" marL="2743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7" marL="3200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8" marL="3657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lvl="0" rtl="0" algn="l">
              <a:spcBef>
                <a:spcPts val="0"/>
              </a:spcBef>
              <a:defRPr b="1" sz="2000"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60" name="Shape 60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defRPr sz="3200"/>
            </a:lvl1pPr>
            <a:lvl2pPr lvl="1" rtl="0">
              <a:spcBef>
                <a:spcPts val="0"/>
              </a:spcBef>
              <a:defRPr sz="2800"/>
            </a:lvl2pPr>
            <a:lvl3pPr lvl="2" rtl="0">
              <a:spcBef>
                <a:spcPts val="0"/>
              </a:spcBef>
              <a:defRPr sz="2400"/>
            </a:lvl3pPr>
            <a:lvl4pPr lvl="3" rtl="0">
              <a:spcBef>
                <a:spcPts val="0"/>
              </a:spcBef>
              <a:defRPr sz="2000"/>
            </a:lvl4pPr>
            <a:lvl5pPr lvl="4" rtl="0">
              <a:spcBef>
                <a:spcPts val="0"/>
              </a:spcBef>
              <a:defRPr sz="2000"/>
            </a:lvl5pPr>
            <a:lvl6pPr lvl="5" rtl="0">
              <a:spcBef>
                <a:spcPts val="0"/>
              </a:spcBef>
              <a:defRPr sz="2000"/>
            </a:lvl6pPr>
            <a:lvl7pPr lvl="6" rtl="0">
              <a:spcBef>
                <a:spcPts val="0"/>
              </a:spcBef>
              <a:defRPr sz="2000"/>
            </a:lvl7pPr>
            <a:lvl8pPr lvl="7" rtl="0">
              <a:spcBef>
                <a:spcPts val="0"/>
              </a:spcBef>
              <a:defRPr sz="2000"/>
            </a:lvl8pPr>
            <a:lvl9pPr lvl="8" rtl="0">
              <a:spcBef>
                <a:spcPts val="0"/>
              </a:spcBef>
              <a:defRPr sz="2000"/>
            </a:lvl9pPr>
          </a:lstStyle>
          <a:p/>
        </p:txBody>
      </p:sp>
      <p:sp>
        <p:nvSpPr>
          <p:cNvPr id="61" name="Shape 6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rtl="0">
              <a:spcBef>
                <a:spcPts val="0"/>
              </a:spcBef>
              <a:buFont typeface="Calibri"/>
              <a:buNone/>
              <a:defRPr sz="1400"/>
            </a:lvl1pPr>
            <a:lvl2pPr indent="0" lvl="1" marL="457200" rtl="0">
              <a:spcBef>
                <a:spcPts val="0"/>
              </a:spcBef>
              <a:buFont typeface="Calibri"/>
              <a:buNone/>
              <a:defRPr sz="1200"/>
            </a:lvl2pPr>
            <a:lvl3pPr indent="0" lvl="2" marL="914400" rtl="0">
              <a:spcBef>
                <a:spcPts val="0"/>
              </a:spcBef>
              <a:buFont typeface="Calibri"/>
              <a:buNone/>
              <a:defRPr sz="1000"/>
            </a:lvl3pPr>
            <a:lvl4pPr indent="0" lvl="3" marL="1371600" rtl="0">
              <a:spcBef>
                <a:spcPts val="0"/>
              </a:spcBef>
              <a:buFont typeface="Calibri"/>
              <a:buNone/>
              <a:defRPr sz="900"/>
            </a:lvl4pPr>
            <a:lvl5pPr indent="0" lvl="4" marL="1828800" rtl="0">
              <a:spcBef>
                <a:spcPts val="0"/>
              </a:spcBef>
              <a:buFont typeface="Calibri"/>
              <a:buNone/>
              <a:defRPr sz="900"/>
            </a:lvl5pPr>
            <a:lvl6pPr indent="0" lvl="5" marL="2286000" rtl="0">
              <a:spcBef>
                <a:spcPts val="0"/>
              </a:spcBef>
              <a:buFont typeface="Calibri"/>
              <a:buNone/>
              <a:defRPr sz="900"/>
            </a:lvl6pPr>
            <a:lvl7pPr indent="0" lvl="6" marL="2743200" rtl="0">
              <a:spcBef>
                <a:spcPts val="0"/>
              </a:spcBef>
              <a:buFont typeface="Calibri"/>
              <a:buNone/>
              <a:defRPr sz="900"/>
            </a:lvl7pPr>
            <a:lvl8pPr indent="0" lvl="7" marL="3200400" rtl="0">
              <a:spcBef>
                <a:spcPts val="0"/>
              </a:spcBef>
              <a:buFont typeface="Calibri"/>
              <a:buNone/>
              <a:defRPr sz="900"/>
            </a:lvl8pPr>
            <a:lvl9pPr indent="0" lvl="8" marL="3657600" rtl="0">
              <a:spcBef>
                <a:spcPts val="0"/>
              </a:spcBef>
              <a:buFont typeface="Calibri"/>
              <a:buNone/>
              <a:defRPr sz="900"/>
            </a:lvl9pPr>
          </a:lstStyle>
          <a:p/>
        </p:txBody>
      </p:sp>
      <p:sp>
        <p:nvSpPr>
          <p:cNvPr id="62" name="Shape 6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3" name="Shape 6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spcBef>
                <a:spcPts val="0"/>
              </a:spcBef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Shape 6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-88900" lvl="0" marL="0" marR="0" rtl="0" algn="r">
              <a:spcBef>
                <a:spcPts val="0"/>
              </a:spcBef>
            </a:pPr>
            <a:r>
              <a:t/>
            </a:r>
            <a:endParaRPr b="0" i="0" sz="1200" u="none" cap="none" strike="noStrik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1" marL="457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2" marL="914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3" marL="1371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4" marL="18288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5" marL="22860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6" marL="2743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7" marL="3200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8" marL="3657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lvl="0" rtl="0" algn="l">
              <a:spcBef>
                <a:spcPts val="0"/>
              </a:spcBef>
              <a:defRPr b="1" sz="2000"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67" name="Shape 67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Clr>
                <a:srgbClr val="888888"/>
              </a:buClr>
              <a:buFont typeface="Calibri"/>
              <a:buNone/>
              <a:defRPr b="0" i="0" sz="3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rtl="0">
              <a:spcBef>
                <a:spcPts val="0"/>
              </a:spcBef>
              <a:buFont typeface="Calibri"/>
              <a:buNone/>
              <a:defRPr sz="1400"/>
            </a:lvl1pPr>
            <a:lvl2pPr indent="0" lvl="1" marL="457200" rtl="0">
              <a:spcBef>
                <a:spcPts val="0"/>
              </a:spcBef>
              <a:buFont typeface="Calibri"/>
              <a:buNone/>
              <a:defRPr sz="1200"/>
            </a:lvl2pPr>
            <a:lvl3pPr indent="0" lvl="2" marL="914400" rtl="0">
              <a:spcBef>
                <a:spcPts val="0"/>
              </a:spcBef>
              <a:buFont typeface="Calibri"/>
              <a:buNone/>
              <a:defRPr sz="1000"/>
            </a:lvl3pPr>
            <a:lvl4pPr indent="0" lvl="3" marL="1371600" rtl="0">
              <a:spcBef>
                <a:spcPts val="0"/>
              </a:spcBef>
              <a:buFont typeface="Calibri"/>
              <a:buNone/>
              <a:defRPr sz="900"/>
            </a:lvl4pPr>
            <a:lvl5pPr indent="0" lvl="4" marL="1828800" rtl="0">
              <a:spcBef>
                <a:spcPts val="0"/>
              </a:spcBef>
              <a:buFont typeface="Calibri"/>
              <a:buNone/>
              <a:defRPr sz="900"/>
            </a:lvl5pPr>
            <a:lvl6pPr indent="0" lvl="5" marL="2286000" rtl="0">
              <a:spcBef>
                <a:spcPts val="0"/>
              </a:spcBef>
              <a:buFont typeface="Calibri"/>
              <a:buNone/>
              <a:defRPr sz="900"/>
            </a:lvl6pPr>
            <a:lvl7pPr indent="0" lvl="6" marL="2743200" rtl="0">
              <a:spcBef>
                <a:spcPts val="0"/>
              </a:spcBef>
              <a:buFont typeface="Calibri"/>
              <a:buNone/>
              <a:defRPr sz="900"/>
            </a:lvl7pPr>
            <a:lvl8pPr indent="0" lvl="7" marL="3200400" rtl="0">
              <a:spcBef>
                <a:spcPts val="0"/>
              </a:spcBef>
              <a:buFont typeface="Calibri"/>
              <a:buNone/>
              <a:defRPr sz="900"/>
            </a:lvl8pPr>
            <a:lvl9pPr indent="0" lvl="8" marL="3657600" rtl="0">
              <a:spcBef>
                <a:spcPts val="0"/>
              </a:spcBef>
              <a:buFont typeface="Calibri"/>
              <a:buNone/>
              <a:defRPr sz="900"/>
            </a:lvl9pPr>
          </a:lstStyle>
          <a:p/>
        </p:txBody>
      </p:sp>
      <p:sp>
        <p:nvSpPr>
          <p:cNvPr id="69" name="Shape 6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0" name="Shape 7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spcBef>
                <a:spcPts val="0"/>
              </a:spcBef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Shape 7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-88900" lvl="0" marL="0" marR="0" rtl="0" algn="r">
              <a:spcBef>
                <a:spcPts val="0"/>
              </a:spcBef>
            </a:pPr>
            <a:r>
              <a:t/>
            </a:r>
            <a:endParaRPr b="0" i="0" sz="1200" u="none" cap="none" strike="noStrik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1" marL="457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2" marL="914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3" marL="1371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4" marL="18288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5" marL="22860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6" marL="2743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7" marL="3200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8" marL="3657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1" name="Shape 1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222250" lvl="0" marL="342900" marR="0" rtl="0" algn="l">
              <a:spcBef>
                <a:spcPts val="640"/>
              </a:spcBef>
              <a:buClr>
                <a:schemeClr val="dk1"/>
              </a:buClr>
              <a:buFont typeface="Arial"/>
              <a:buChar char="●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77800" lvl="1" marL="742950" marR="0" rtl="0" algn="l">
              <a:spcBef>
                <a:spcPts val="560"/>
              </a:spcBef>
              <a:buClr>
                <a:schemeClr val="dk1"/>
              </a:buClr>
              <a:buFont typeface="Arial"/>
              <a:buChar char="●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136525" lvl="2" marL="1143000" marR="0" rtl="0" algn="l">
              <a:spcBef>
                <a:spcPts val="480"/>
              </a:spcBef>
              <a:buClr>
                <a:schemeClr val="dk1"/>
              </a:buClr>
              <a:buFont typeface="Arial"/>
              <a:buChar char="●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52400" lvl="3" marL="1600200" marR="0" rtl="0" algn="l">
              <a:spcBef>
                <a:spcPts val="400"/>
              </a:spcBef>
              <a:buClr>
                <a:schemeClr val="dk1"/>
              </a:buClr>
              <a:buFont typeface="Arial"/>
              <a:buChar char="●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52400" lvl="4" marL="2057400" marR="0" rtl="0" algn="l">
              <a:spcBef>
                <a:spcPts val="400"/>
              </a:spcBef>
              <a:buClr>
                <a:schemeClr val="dk1"/>
              </a:buClr>
              <a:buFont typeface="Arial"/>
              <a:buChar char="●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52400" lvl="5" marL="2514600" marR="0" rtl="0" algn="l">
              <a:spcBef>
                <a:spcPts val="400"/>
              </a:spcBef>
              <a:buClr>
                <a:schemeClr val="dk1"/>
              </a:buClr>
              <a:buFont typeface="Arial"/>
              <a:buChar char="●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52400" lvl="6" marL="2971800" marR="0" rtl="0" algn="l">
              <a:spcBef>
                <a:spcPts val="400"/>
              </a:spcBef>
              <a:buClr>
                <a:schemeClr val="dk1"/>
              </a:buClr>
              <a:buFont typeface="Arial"/>
              <a:buChar char="●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52400" lvl="7" marL="3429000" marR="0" rtl="0" algn="l">
              <a:spcBef>
                <a:spcPts val="400"/>
              </a:spcBef>
              <a:buClr>
                <a:schemeClr val="dk1"/>
              </a:buClr>
              <a:buFont typeface="Arial"/>
              <a:buChar char="●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52400" lvl="8" marL="3886200" marR="0" rtl="0" algn="l">
              <a:spcBef>
                <a:spcPts val="400"/>
              </a:spcBef>
              <a:buClr>
                <a:schemeClr val="dk1"/>
              </a:buClr>
              <a:buFont typeface="Arial"/>
              <a:buChar char="●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Shape 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spcBef>
                <a:spcPts val="0"/>
              </a:spcBef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 b="0" i="0" sz="1200" u="none" cap="none" strike="noStrik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1" marL="457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2" marL="914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3" marL="1371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4" marL="18288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5" marL="22860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6" marL="2743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7" marL="3200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8" marL="3657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7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4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6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>
            <p:ph type="ctrTitle"/>
          </p:nvPr>
        </p:nvSpPr>
        <p:spPr>
          <a:xfrm>
            <a:off x="685800" y="1988841"/>
            <a:ext cx="7772400" cy="2160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Kisajátítás és a termőföld értékbecslés gyakorlata</a:t>
            </a:r>
          </a:p>
        </p:txBody>
      </p:sp>
      <p:sp>
        <p:nvSpPr>
          <p:cNvPr id="89" name="Shape 89"/>
          <p:cNvSpPr txBox="1"/>
          <p:nvPr>
            <p:ph idx="1" type="subTitle"/>
          </p:nvPr>
        </p:nvSpPr>
        <p:spPr>
          <a:xfrm>
            <a:off x="899592" y="4869160"/>
            <a:ext cx="2232248" cy="11521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240"/>
              </a:spcBef>
              <a:buClr>
                <a:srgbClr val="888888"/>
              </a:buClr>
              <a:buSzPct val="25000"/>
              <a:buFont typeface="Calibri"/>
              <a:buNone/>
            </a:pPr>
            <a:r>
              <a:rPr b="0" i="0" lang="hu-HU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MAISZ Konferencia</a:t>
            </a:r>
          </a:p>
          <a:p>
            <a:pPr indent="0" lvl="0" marL="0" marR="0" rtl="0" algn="ctr">
              <a:spcBef>
                <a:spcPts val="240"/>
              </a:spcBef>
              <a:buClr>
                <a:srgbClr val="888888"/>
              </a:buClr>
              <a:buSzPct val="25000"/>
              <a:buFont typeface="Calibri"/>
              <a:buNone/>
            </a:pPr>
            <a:r>
              <a:rPr b="0" i="0" lang="hu-HU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2012.03.23</a:t>
            </a:r>
          </a:p>
          <a:p>
            <a:pPr indent="0" lvl="0" marL="0" marR="0" rtl="0" algn="ctr">
              <a:spcBef>
                <a:spcPts val="240"/>
              </a:spcBef>
              <a:buClr>
                <a:srgbClr val="888888"/>
              </a:buClr>
              <a:buSzPct val="25000"/>
              <a:buFont typeface="Calibri"/>
              <a:buNone/>
            </a:pPr>
            <a:r>
              <a:rPr b="0" i="0" lang="hu-HU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Váci László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br>
              <a:rPr lang="hu-HU"/>
            </a:br>
          </a:p>
        </p:txBody>
      </p:sp>
      <p:sp>
        <p:nvSpPr>
          <p:cNvPr id="146" name="Shape 146"/>
          <p:cNvSpPr txBox="1"/>
          <p:nvPr>
            <p:ph idx="1" type="body"/>
          </p:nvPr>
        </p:nvSpPr>
        <p:spPr>
          <a:xfrm>
            <a:off x="395536" y="1556792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64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területe: 0,7606 ha</a:t>
            </a:r>
            <a:r>
              <a:rPr b="0" i="0" lang="hu-H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</a:p>
          <a:p>
            <a:pPr indent="0" lvl="0" marL="0" marR="0" rtl="0" algn="l">
              <a:spcBef>
                <a:spcPts val="32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Kisaj.ter.: 0,0398 ha </a:t>
            </a:r>
          </a:p>
          <a:p>
            <a:pPr indent="0" lvl="0" marL="0" marR="0" rtl="0" algn="l">
              <a:spcBef>
                <a:spcPts val="32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0,2821 ha</a:t>
            </a:r>
          </a:p>
          <a:p>
            <a:pPr indent="0" lvl="0" marL="0" marR="0" rtl="0" algn="l">
              <a:spcBef>
                <a:spcPts val="32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Kasaj.rész: 42,3%</a:t>
            </a:r>
          </a:p>
          <a:p>
            <a:pPr indent="0" lvl="0" marL="0" marR="0" rtl="0" algn="l">
              <a:spcBef>
                <a:spcPts val="32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Visszam.: 0,1375 ha       ért.cs.: 30%</a:t>
            </a:r>
          </a:p>
          <a:p>
            <a:pPr indent="0" lvl="0" marL="0" marR="0" rtl="0" algn="l">
              <a:spcBef>
                <a:spcPts val="32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0,3012 ha        ért.cs.: 10%</a:t>
            </a:r>
          </a:p>
          <a:p>
            <a:pPr indent="0" lvl="0" marL="0" marR="0" rtl="0" algn="l">
              <a:spcBef>
                <a:spcPts val="64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</a:t>
            </a:r>
          </a:p>
        </p:txBody>
      </p:sp>
      <p:pic>
        <p:nvPicPr>
          <p:cNvPr id="147" name="Shape 14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61692" y="44624"/>
            <a:ext cx="4982308" cy="67139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br>
              <a:rPr lang="hu-HU"/>
            </a:br>
            <a:br>
              <a:rPr lang="hu-HU"/>
            </a:br>
          </a:p>
        </p:txBody>
      </p:sp>
      <p:sp>
        <p:nvSpPr>
          <p:cNvPr id="153" name="Shape 15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32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területe: 5,0133 ha                                                           </a:t>
            </a:r>
          </a:p>
          <a:p>
            <a:pPr indent="0" lvl="0" marL="0" marR="0" rtl="0" algn="l">
              <a:spcBef>
                <a:spcPts val="32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Kisaj.ter.: 0,5559 ha </a:t>
            </a:r>
          </a:p>
          <a:p>
            <a:pPr indent="0" lvl="0" marL="0" marR="0" rtl="0" algn="l">
              <a:spcBef>
                <a:spcPts val="32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</a:t>
            </a:r>
          </a:p>
          <a:p>
            <a:pPr indent="0" lvl="0" marL="0" marR="0" rtl="0" algn="l">
              <a:spcBef>
                <a:spcPts val="32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Kasaj.rész: 11,1%</a:t>
            </a:r>
          </a:p>
          <a:p>
            <a:pPr indent="0" lvl="0" marL="0" marR="0" rtl="0" algn="l">
              <a:spcBef>
                <a:spcPts val="32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Visszam.: 1,4391 ha       ért.cs.: 5 %</a:t>
            </a:r>
          </a:p>
          <a:p>
            <a:pPr indent="0" lvl="0" marL="0" marR="0" rtl="0" algn="l">
              <a:spcBef>
                <a:spcPts val="32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3,0183 ha        ért.cs.: 0 %</a:t>
            </a:r>
          </a:p>
          <a:p>
            <a:pPr indent="-342900" lvl="0" marL="342900" marR="0" rtl="0" algn="l">
              <a:spcBef>
                <a:spcPts val="640"/>
              </a:spcBef>
              <a:buClr>
                <a:schemeClr val="dk1"/>
              </a:buClr>
              <a:buSzPct val="59375"/>
              <a:buFont typeface="Calibri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4" name="Shape 15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61692" y="0"/>
            <a:ext cx="4982308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br>
              <a:rPr lang="hu-HU"/>
            </a:br>
            <a:br>
              <a:rPr lang="hu-HU"/>
            </a:br>
          </a:p>
        </p:txBody>
      </p:sp>
      <p:sp>
        <p:nvSpPr>
          <p:cNvPr id="160" name="Shape 16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32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területe: 0,7942 ha                                                           </a:t>
            </a:r>
          </a:p>
          <a:p>
            <a:pPr indent="0" lvl="0" marL="0" marR="0" rtl="0" algn="l">
              <a:spcBef>
                <a:spcPts val="32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Kisaj.ter.: 0,0489 ha </a:t>
            </a:r>
          </a:p>
          <a:p>
            <a:pPr indent="0" lvl="0" marL="0" marR="0" rtl="0" algn="l">
              <a:spcBef>
                <a:spcPts val="32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</a:t>
            </a:r>
          </a:p>
          <a:p>
            <a:pPr indent="0" lvl="0" marL="0" marR="0" rtl="0" algn="l">
              <a:spcBef>
                <a:spcPts val="32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Kasaj.rész: 6,2 %</a:t>
            </a:r>
          </a:p>
          <a:p>
            <a:pPr indent="0" lvl="0" marL="0" marR="0" rtl="0" algn="l">
              <a:spcBef>
                <a:spcPts val="32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Visszam.: 0,0477 ha       ért.cs.: 15 %</a:t>
            </a:r>
          </a:p>
          <a:p>
            <a:pPr indent="0" lvl="0" marL="0" marR="0" rtl="0" algn="l">
              <a:spcBef>
                <a:spcPts val="32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0,6976 ha        ért.cs.:  0 %</a:t>
            </a:r>
          </a:p>
          <a:p>
            <a:pPr indent="-342900" lvl="0" marL="342900" marR="0" rtl="0" algn="l">
              <a:spcBef>
                <a:spcPts val="640"/>
              </a:spcBef>
              <a:buClr>
                <a:schemeClr val="dk1"/>
              </a:buClr>
              <a:buSzPct val="59375"/>
              <a:buFont typeface="Calibri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640"/>
              </a:spcBef>
              <a:buClr>
                <a:schemeClr val="dk1"/>
              </a:buClr>
              <a:buSzPct val="59375"/>
              <a:buFont typeface="Calibri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1" name="Shape 16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79277" y="10906"/>
            <a:ext cx="4982308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br>
              <a:rPr lang="hu-HU"/>
            </a:br>
            <a:br>
              <a:rPr lang="hu-HU"/>
            </a:br>
          </a:p>
        </p:txBody>
      </p:sp>
      <p:sp>
        <p:nvSpPr>
          <p:cNvPr id="167" name="Shape 16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32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területe: 12,8715 ha                                                                </a:t>
            </a:r>
          </a:p>
          <a:p>
            <a:pPr indent="0" lvl="0" marL="0" marR="0" rtl="0" algn="l">
              <a:spcBef>
                <a:spcPts val="32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Kisaj.ter.:  0,0196 ha </a:t>
            </a:r>
          </a:p>
          <a:p>
            <a:pPr indent="0" lvl="0" marL="0" marR="0" rtl="0" algn="l">
              <a:spcBef>
                <a:spcPts val="32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0,0021 ha</a:t>
            </a:r>
          </a:p>
          <a:p>
            <a:pPr indent="0" lvl="0" marL="0" marR="0" rtl="0" algn="l">
              <a:spcBef>
                <a:spcPts val="32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Kasaj.rész: 0,17 %</a:t>
            </a:r>
          </a:p>
          <a:p>
            <a:pPr indent="0" lvl="0" marL="0" marR="0" rtl="0" algn="l">
              <a:spcBef>
                <a:spcPts val="32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Visszam.: 12,8498 ha       ért.cs.: 0 %</a:t>
            </a:r>
          </a:p>
          <a:p>
            <a:pPr indent="0" lvl="0" marL="0" marR="0" rtl="0" algn="l">
              <a:spcBef>
                <a:spcPts val="32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</a:t>
            </a:r>
          </a:p>
          <a:p>
            <a:pPr indent="-342900" lvl="0" marL="342900" marR="0" rtl="0" algn="l">
              <a:spcBef>
                <a:spcPts val="640"/>
              </a:spcBef>
              <a:buClr>
                <a:schemeClr val="dk1"/>
              </a:buClr>
              <a:buSzPct val="59375"/>
              <a:buFont typeface="Calibri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640"/>
              </a:spcBef>
              <a:buClr>
                <a:schemeClr val="dk1"/>
              </a:buClr>
              <a:buSzPct val="59375"/>
              <a:buFont typeface="Calibri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8" name="Shape 16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53344" y="5453"/>
            <a:ext cx="4982308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3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KISAJÁTÍTÁSSAL ÉRINTETT ÉPÍTMÉNYEK ÉPÜLETEK ÉRTÉKE</a:t>
            </a:r>
          </a:p>
        </p:txBody>
      </p:sp>
      <p:sp>
        <p:nvSpPr>
          <p:cNvPr id="174" name="Shape 17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42900" lvl="0" marL="342900" marR="0" rtl="0" algn="l">
              <a:spcBef>
                <a:spcPts val="64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hu-H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Épületek: általában melléképületek,                  a gazdálkodást segítő épületek</a:t>
            </a:r>
          </a:p>
          <a:p>
            <a:pPr indent="-342900" lvl="0" marL="342900" marR="0" rtl="0" algn="l">
              <a:spcBef>
                <a:spcPts val="64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hu-H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Építmények: kerítések, kapuk, vízóraakna stb.</a:t>
            </a:r>
          </a:p>
          <a:p>
            <a:pPr indent="-342900" lvl="0" marL="342900" marR="0" rtl="0" algn="l">
              <a:spcBef>
                <a:spcPts val="64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hu-H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Milyen módszert alkalmazzunk?</a:t>
            </a:r>
          </a:p>
          <a:p>
            <a:pPr indent="0" lvl="0" marL="0" marR="0" rtl="0" algn="l">
              <a:spcBef>
                <a:spcPts val="64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</a:t>
            </a:r>
            <a:r>
              <a:rPr b="0" i="0" lang="hu-HU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Piaci? Hozam? Költség?</a:t>
            </a:r>
          </a:p>
          <a:p>
            <a:pPr indent="-342900" lvl="0" marL="342900" marR="0" rtl="0" algn="l">
              <a:spcBef>
                <a:spcPts val="64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hu-H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Átépítés, áthelyezés vagy állapot szerinti érték, esetleg újraelőállítási érték?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3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ÜZEMÁTTELEPÍTÉS ÜZEMÁTSZERVEZÉS</a:t>
            </a:r>
          </a:p>
        </p:txBody>
      </p:sp>
      <p:sp>
        <p:nvSpPr>
          <p:cNvPr id="180" name="Shape 18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42900" lvl="0" marL="342900" marR="0" rtl="0" algn="l">
              <a:spcBef>
                <a:spcPts val="400"/>
              </a:spcBef>
              <a:buClr>
                <a:schemeClr val="dk1"/>
              </a:buClr>
              <a:buSzPct val="60000"/>
              <a:buFont typeface="Arial"/>
              <a:buChar char="●"/>
            </a:pPr>
            <a:r>
              <a:rPr b="1" i="0" lang="hu-HU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18. § </a:t>
            </a:r>
            <a:r>
              <a:rPr b="0" i="0" lang="hu-HU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 a kisajátítás jogi személy, jogi személyiséggel nem rendelkező gazdálkodó szervezet, vagy a személyi jövedelemadóról szóló 1995. évi CXVII. törvény 3. §-ának 17. pontja szerinti egyéni vállalkozó, vagy mezőgazdasági őstermelő vállalkozás céljára használt ingatlanát érinti, meg kell téríteni a kisajátítás következtében szükséges üzemátszervezés, üzem-áttelepítés és költözködés költségét; a kisajátítás által okozott kárt (például termeléskiesés, a tevékenységnek a kisajátítási eljárás miatti szüneteléséből adódó bevételkiesés, többletköltségek), egyéb fizetési kötelezettségeket.</a:t>
            </a:r>
          </a:p>
          <a:p>
            <a:pPr indent="-342900" lvl="0" marL="342900" marR="0" rtl="0" algn="l">
              <a:spcBef>
                <a:spcPts val="640"/>
              </a:spcBef>
              <a:buClr>
                <a:schemeClr val="dk1"/>
              </a:buClr>
              <a:buSzPct val="59375"/>
              <a:buFont typeface="Calibri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br>
              <a:rPr lang="hu-HU"/>
            </a:br>
            <a:br>
              <a:rPr lang="hu-HU"/>
            </a:br>
            <a:br>
              <a:rPr lang="hu-HU"/>
            </a:br>
          </a:p>
        </p:txBody>
      </p:sp>
      <p:pic>
        <p:nvPicPr>
          <p:cNvPr id="186" name="Shape 18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7504" y="116632"/>
            <a:ext cx="8909901" cy="6473006"/>
          </a:xfrm>
          <a:prstGeom prst="rect">
            <a:avLst/>
          </a:prstGeom>
          <a:noFill/>
          <a:ln>
            <a:noFill/>
          </a:ln>
        </p:spPr>
      </p:pic>
      <p:sp>
        <p:nvSpPr>
          <p:cNvPr id="187" name="Shape 187"/>
          <p:cNvSpPr txBox="1"/>
          <p:nvPr>
            <p:ph idx="1" type="body"/>
          </p:nvPr>
        </p:nvSpPr>
        <p:spPr>
          <a:xfrm>
            <a:off x="107504" y="116632"/>
            <a:ext cx="8909901" cy="6473006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RÁFORDÍTÁSOK</a:t>
            </a:r>
          </a:p>
        </p:txBody>
      </p:sp>
      <p:sp>
        <p:nvSpPr>
          <p:cNvPr id="193" name="Shape 19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40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1" i="0" lang="hu-HU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20. § </a:t>
            </a:r>
            <a:r>
              <a:rPr b="0" i="0" lang="hu-HU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kisajátítással kapcsolatos költségként meg kell téríteni</a:t>
            </a:r>
          </a:p>
          <a:p>
            <a:pPr indent="0" lvl="0" marL="0" marR="0" rtl="0" algn="l">
              <a:spcBef>
                <a:spcPts val="40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1" lang="hu-HU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a) </a:t>
            </a:r>
            <a:r>
              <a:rPr b="0" i="0" lang="hu-HU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mező- és erdőgazdasági művelés alatt álló ingatlan esetében a folyó gazdasági évben elvégzett mező- és erdőgazdasági munkák költségét, és az egyéb ráfordítások költségét;</a:t>
            </a:r>
          </a:p>
          <a:p>
            <a:pPr indent="0" lvl="0" marL="0" marR="0" rtl="0" algn="l">
              <a:spcBef>
                <a:spcPts val="40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1" lang="hu-HU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c) </a:t>
            </a:r>
            <a:r>
              <a:rPr b="0" i="0" lang="hu-HU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az egyéb, indokolt és igazolt költségeket</a:t>
            </a:r>
          </a:p>
          <a:p>
            <a:pPr indent="0" lvl="0" marL="0" marR="0" rtl="0" algn="l">
              <a:spcBef>
                <a:spcPts val="40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</a:p>
          <a:p>
            <a:pPr indent="0" lvl="0" marL="0" marR="0" rtl="0" algn="l">
              <a:spcBef>
                <a:spcPts val="48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Lábon álló növényzet értéke vagy ráfordítás?</a:t>
            </a:r>
          </a:p>
          <a:p>
            <a:pPr indent="0" lvl="0" marL="0" marR="0" rtl="0" algn="l">
              <a:spcBef>
                <a:spcPts val="48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Döntő az értékbecslés időpontja; vetés előtt vagy után!</a:t>
            </a:r>
          </a:p>
          <a:p>
            <a:pPr indent="0" lvl="0" marL="0" marR="0" rtl="0" algn="l">
              <a:spcBef>
                <a:spcPts val="48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Talajmunkák</a:t>
            </a:r>
          </a:p>
          <a:p>
            <a:pPr indent="0" lvl="0" marL="0" marR="0" rtl="0" algn="l">
              <a:spcBef>
                <a:spcPts val="48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Tápanyag vissza pótlás</a:t>
            </a:r>
          </a:p>
          <a:p>
            <a:pPr indent="0" lvl="0" marL="0" marR="0" rtl="0" algn="l">
              <a:spcBef>
                <a:spcPts val="64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64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3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KISAJÁTÍTÁSHOZ KÖVETETTEN KAPCSOLÓDÓ KÁROK</a:t>
            </a:r>
          </a:p>
        </p:txBody>
      </p:sp>
      <p:sp>
        <p:nvSpPr>
          <p:cNvPr id="199" name="Shape 19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42900" lvl="0" marL="342900" marR="0" rtl="0" algn="l">
              <a:spcBef>
                <a:spcPts val="64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hu-H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jövőben, a kisajátítás után a beruházás megvalósulását követően vélelmezett, feltételezett károk.</a:t>
            </a:r>
          </a:p>
          <a:p>
            <a:pPr indent="-342900" lvl="0" marL="342900" marR="0" rtl="0" algn="l">
              <a:spcBef>
                <a:spcPts val="64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hu-H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Ezek a kisajátítás pillanatában még nem mérhetőek nem bizonyíthatóak, feltételezésen alapulnak.</a:t>
            </a:r>
          </a:p>
          <a:p>
            <a:pPr indent="-342900" lvl="0" marL="342900" marR="0" rtl="0" algn="l">
              <a:spcBef>
                <a:spcPts val="64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hu-H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kisajátítással, mint jogi aktussal nincsenek közvetlen kapcsolatban.</a:t>
            </a:r>
          </a:p>
          <a:p>
            <a:pPr indent="-342900" lvl="0" marL="342900" marR="0" rtl="0" algn="l">
              <a:spcBef>
                <a:spcPts val="64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hu-H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kisajátítási törvény nem teszi lehetővé.</a:t>
            </a:r>
          </a:p>
          <a:p>
            <a:pPr indent="-342900" lvl="0" marL="342900" marR="0" rtl="0" algn="l">
              <a:spcBef>
                <a:spcPts val="640"/>
              </a:spcBef>
              <a:buClr>
                <a:schemeClr val="dk1"/>
              </a:buClr>
              <a:buSzPct val="59375"/>
              <a:buFont typeface="Calibri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640"/>
              </a:spcBef>
              <a:buClr>
                <a:schemeClr val="dk1"/>
              </a:buClr>
              <a:buSzPct val="59375"/>
              <a:buFont typeface="Calibri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br>
              <a:rPr lang="hu-HU"/>
            </a:br>
            <a:br>
              <a:rPr lang="hu-HU"/>
            </a:br>
          </a:p>
        </p:txBody>
      </p:sp>
      <p:pic>
        <p:nvPicPr>
          <p:cNvPr id="205" name="Shape 20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0129" y="333375"/>
            <a:ext cx="8423742" cy="6119813"/>
          </a:xfrm>
          <a:prstGeom prst="rect">
            <a:avLst/>
          </a:prstGeom>
          <a:noFill/>
          <a:ln>
            <a:noFill/>
          </a:ln>
        </p:spPr>
      </p:pic>
      <p:sp>
        <p:nvSpPr>
          <p:cNvPr id="206" name="Shape 206"/>
          <p:cNvSpPr txBox="1"/>
          <p:nvPr>
            <p:ph idx="1" type="body"/>
          </p:nvPr>
        </p:nvSpPr>
        <p:spPr>
          <a:xfrm>
            <a:off x="360129" y="333375"/>
            <a:ext cx="8423742" cy="6119813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br>
              <a:rPr lang="hu-HU"/>
            </a:br>
          </a:p>
        </p:txBody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x="467544" y="548680"/>
            <a:ext cx="8229600" cy="56060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64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Azonos-e a kisajátítás az értékbecsléssel?</a:t>
            </a:r>
          </a:p>
          <a:p>
            <a:pPr indent="0" lvl="0" marL="0" marR="0" rtl="0" algn="l">
              <a:spcBef>
                <a:spcPts val="64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hu-HU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b="0" i="0" lang="hu-HU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Igen</a:t>
            </a:r>
            <a:r>
              <a:rPr b="0" i="0" lang="hu-HU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mégsem: </a:t>
            </a:r>
            <a:r>
              <a:rPr b="1" i="0" lang="hu-H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9. §</a:t>
            </a:r>
            <a:r>
              <a:rPr b="0" i="0" lang="hu-H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(3) A kártalanítás összegének megállapítása során</a:t>
            </a:r>
          </a:p>
          <a:p>
            <a:pPr indent="0" lvl="0" marL="0" marR="0" rtl="0" algn="l">
              <a:spcBef>
                <a:spcPts val="34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1" lang="hu-H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a) </a:t>
            </a:r>
            <a:r>
              <a:rPr b="0" i="0" lang="hu-H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az összehasonlításra alkalmas ingatlanok helyben kialakult forgalmi értékét,</a:t>
            </a:r>
          </a:p>
          <a:p>
            <a:pPr indent="0" lvl="0" marL="0" marR="0" rtl="0" algn="l">
              <a:spcBef>
                <a:spcPts val="36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1" lang="hu-H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b) </a:t>
            </a:r>
            <a:r>
              <a:rPr b="0" i="0" lang="hu-H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 az ingatlan valóságos forgalmi értéke - összehasonlításra alkalmas ingatlanok, illetve ezek forgalmának hiányában, vagy forgalmukra jogszabályban elrendelt korlátozás, illetve más ok miatt - nem állapítható meg, ……..</a:t>
            </a:r>
            <a:r>
              <a:rPr b="0" i="0" lang="hu-HU" sz="1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hu-H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termőföld esetén a művelési ágat, a földminősítés szempontjait és az ingatlan jövedelmezőségét</a:t>
            </a:r>
          </a:p>
          <a:p>
            <a:pPr indent="0" lvl="0" marL="0" marR="0" rtl="0" algn="l">
              <a:spcBef>
                <a:spcPts val="34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kell figyelembe venni.</a:t>
            </a:r>
          </a:p>
          <a:p>
            <a:pPr indent="0" lvl="0" marL="0" marR="0" rtl="0" algn="l">
              <a:spcBef>
                <a:spcPts val="64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36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1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Piaci összehasonlító adatok elemzése és Hozam számításon alapuló módszerek</a:t>
            </a:r>
          </a:p>
          <a:p>
            <a:pPr indent="0" lvl="0" marL="0" marR="0" rtl="0" algn="l">
              <a:spcBef>
                <a:spcPts val="64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64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Részleges kisajátítás és egész ingatlan kisajátítása.</a:t>
            </a:r>
          </a:p>
          <a:p>
            <a:pPr indent="0" lvl="0" marL="0" marR="0" rtl="0" algn="l">
              <a:spcBef>
                <a:spcPts val="64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52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Egész ingatlan kisajátítása esetén</a:t>
            </a:r>
            <a:r>
              <a:rPr b="0" i="0" lang="hu-HU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b="0" i="0" lang="hu-HU" sz="1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egyszerű a munkánk, piaci és/vagy hozam</a:t>
            </a:r>
          </a:p>
          <a:p>
            <a:pPr indent="0" lvl="0" marL="0" marR="0" rtl="0" algn="l">
              <a:spcBef>
                <a:spcPts val="52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Részleges kisajátítás esetén: </a:t>
            </a:r>
            <a:r>
              <a:rPr b="0" i="0" lang="hu-HU" sz="1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összetett a feladat, több mint értékbecslés. </a:t>
            </a:r>
            <a:r>
              <a:rPr b="1" i="0" lang="hu-H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19. § </a:t>
            </a:r>
            <a:r>
              <a:rPr b="0" i="0" lang="hu-H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(1) A kisajátítással kapcsolatos értékveszteséget meg kell téríteni. Értékveszteségként kell megtéríteni különösen</a:t>
            </a:r>
          </a:p>
          <a:p>
            <a:pPr indent="0" lvl="0" marL="0" marR="0" rtl="0" algn="l">
              <a:spcBef>
                <a:spcPts val="34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1" lang="hu-H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a) </a:t>
            </a:r>
            <a:r>
              <a:rPr b="0" i="0" lang="hu-H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mezőgazdasági művelés alatt álló ingatlan esetében a lábon álló és függő termés értékét, ha az a birtokbaadás időpontjában már megállapítható, ennek hiányában a folyó gazdasági év várható termésének értékét;</a:t>
            </a:r>
          </a:p>
          <a:p>
            <a:pPr indent="0" lvl="0" marL="0" marR="0" rtl="0" algn="l">
              <a:spcBef>
                <a:spcPts val="34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1" lang="hu-H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b) </a:t>
            </a:r>
            <a:r>
              <a:rPr b="0" i="0" lang="hu-H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erdő esetében a lábon álló faállomány értékét;</a:t>
            </a:r>
          </a:p>
          <a:p>
            <a:pPr indent="0" lvl="0" marL="0" marR="0" rtl="0" algn="l">
              <a:spcBef>
                <a:spcPts val="34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1" lang="hu-H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c) </a:t>
            </a:r>
            <a:r>
              <a:rPr b="0" i="0" lang="hu-H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az ingatlan egy részének kisajátítása esetén a visszamaradt ingatlanrész értékének csökkenését.</a:t>
            </a:r>
          </a:p>
          <a:p>
            <a:pPr indent="0" lvl="0" marL="0" marR="0" rtl="0" algn="l">
              <a:spcBef>
                <a:spcPts val="34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(2) A lábon álló és függő termés értékéből, illetőleg a folyó gazdasági év várható termésének értékéből le kell vonni az elmaradt mezőgazdasági munkák költségét.</a:t>
            </a:r>
          </a:p>
          <a:p>
            <a:pPr indent="0" lvl="0" marL="0" marR="0" rtl="0" algn="l">
              <a:spcBef>
                <a:spcPts val="64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64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Értékbecslés vagy kártalanítás?</a:t>
            </a:r>
          </a:p>
          <a:p>
            <a:pPr indent="0" lvl="0" marL="0" marR="0" rtl="0" algn="l">
              <a:spcBef>
                <a:spcPts val="38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Értékbecslési módszerek alkalmazásával a kártalanítási összeg meghatározása.</a:t>
            </a:r>
          </a:p>
          <a:p>
            <a:pPr indent="-342900" lvl="0" marL="342900" marR="0" rtl="0" algn="l">
              <a:spcBef>
                <a:spcPts val="640"/>
              </a:spcBef>
              <a:buClr>
                <a:schemeClr val="dk1"/>
              </a:buClr>
              <a:buSzPct val="59375"/>
              <a:buFont typeface="Calibri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64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SZABÁLYOZATLAN KÁRIGÉNYEK</a:t>
            </a:r>
          </a:p>
        </p:txBody>
      </p:sp>
      <p:sp>
        <p:nvSpPr>
          <p:cNvPr id="212" name="Shape 21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64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2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Földalapú támogatás elmaradása</a:t>
            </a:r>
          </a:p>
          <a:p>
            <a:pPr indent="0" lvl="0" marL="0" marR="0" rtl="0" algn="l">
              <a:spcBef>
                <a:spcPts val="48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- Agrár Környezetgazdálkodási Támogatás</a:t>
            </a:r>
          </a:p>
          <a:p>
            <a:pPr indent="0" lvl="0" marL="0" marR="0" rtl="0" algn="l">
              <a:spcBef>
                <a:spcPts val="48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- Terület Alapú Támogatás</a:t>
            </a:r>
          </a:p>
          <a:p>
            <a:pPr indent="0" lvl="0" marL="0" marR="0" rtl="0" algn="l">
              <a:spcBef>
                <a:spcPts val="48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MVMH állásfoglalás és Bírósági ítéletek szerint nem jár.</a:t>
            </a:r>
          </a:p>
          <a:p>
            <a:pPr indent="0" lvl="0" marL="0" marR="0" rtl="0" algn="l">
              <a:spcBef>
                <a:spcPts val="64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64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2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Előszereteti érték</a:t>
            </a:r>
          </a:p>
          <a:p>
            <a:pPr indent="0" lvl="0" marL="0" marR="0" rtl="0" algn="l">
              <a:spcBef>
                <a:spcPts val="64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2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A kisajátítási törvény nem teszi lehetővé</a:t>
            </a:r>
          </a:p>
          <a:p>
            <a:pPr indent="0" lvl="0" marL="0" marR="0" rtl="0" algn="l">
              <a:spcBef>
                <a:spcPts val="64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2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DE IGÉNY VAN RÁ !</a:t>
            </a:r>
          </a:p>
          <a:p>
            <a:pPr indent="0" lvl="0" marL="0" marR="0" rtl="0" algn="l">
              <a:spcBef>
                <a:spcPts val="64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48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8" name="Shape 21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42900" lvl="0" marL="342900" marR="0" rtl="0" algn="l">
              <a:spcBef>
                <a:spcPts val="640"/>
              </a:spcBef>
              <a:buClr>
                <a:schemeClr val="dk1"/>
              </a:buClr>
              <a:buSzPct val="63333"/>
              <a:buFont typeface="Arial"/>
              <a:buChar char="●"/>
            </a:pPr>
            <a:r>
              <a:rPr b="0" i="0" lang="hu-HU" sz="2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 bányászati létesítmények</a:t>
            </a:r>
          </a:p>
          <a:p>
            <a:pPr indent="0" lvl="0" marL="0" marR="0" rtl="0" algn="l">
              <a:spcBef>
                <a:spcPts val="56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- Viszonylag kis területű létesítmények</a:t>
            </a:r>
          </a:p>
          <a:p>
            <a:pPr indent="0" lvl="0" marL="0" marR="0" rtl="0" algn="l">
              <a:spcBef>
                <a:spcPts val="56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 - Hosszú bejáró utak</a:t>
            </a:r>
          </a:p>
          <a:p>
            <a:pPr indent="-342900" lvl="0" marL="342900" marR="0" rtl="0" algn="l">
              <a:spcBef>
                <a:spcPts val="640"/>
              </a:spcBef>
              <a:buClr>
                <a:schemeClr val="dk1"/>
              </a:buClr>
              <a:buSzPct val="63333"/>
              <a:buFont typeface="Arial"/>
              <a:buChar char="●"/>
            </a:pPr>
            <a:r>
              <a:rPr b="0" i="0" lang="hu-HU" sz="2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Szakértői tévelygések</a:t>
            </a:r>
          </a:p>
          <a:p>
            <a:pPr indent="0" lvl="0" marL="0" marR="0" rtl="0" algn="l">
              <a:spcBef>
                <a:spcPts val="56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- Jövőbeni forgalmi értéket határoz meg, moratórium  	megszűnése</a:t>
            </a:r>
          </a:p>
          <a:p>
            <a:pPr indent="0" lvl="0" marL="0" marR="0" rtl="0" algn="l">
              <a:spcBef>
                <a:spcPts val="64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2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0" i="0" lang="hu-HU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Nem a helyben kialakult forgalmi értéket veszi 	figyelembe</a:t>
            </a:r>
          </a:p>
          <a:p>
            <a:pPr indent="0" lvl="0" marL="0" marR="0" rtl="0" algn="l">
              <a:spcBef>
                <a:spcPts val="56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- Bevásárlóközpont, autópálya árait veszi 	alapul</a:t>
            </a:r>
          </a:p>
          <a:p>
            <a:pPr indent="-342900" lvl="0" marL="342900" marR="0" rtl="0" algn="l">
              <a:spcBef>
                <a:spcPts val="640"/>
              </a:spcBef>
              <a:buClr>
                <a:schemeClr val="dk1"/>
              </a:buClr>
              <a:buSzPct val="59375"/>
              <a:buFont typeface="Calibri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5" name="Shape 22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64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64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64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80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KÖSZÖNÖM A FIGYELMÜKET</a:t>
            </a:r>
          </a:p>
          <a:p>
            <a:pPr indent="-342900" lvl="0" marL="342900" marR="0" rtl="0" algn="l">
              <a:spcBef>
                <a:spcPts val="640"/>
              </a:spcBef>
              <a:buClr>
                <a:schemeClr val="dk1"/>
              </a:buClr>
              <a:buSzPct val="59375"/>
              <a:buFont typeface="Calibri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FAJLAGOS ÉRTÉK MEGHATÁROZÁSA</a:t>
            </a:r>
          </a:p>
        </p:txBody>
      </p:sp>
      <p:sp>
        <p:nvSpPr>
          <p:cNvPr id="101" name="Shape 10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42900" lvl="0" marL="342900" marR="0" rtl="0" algn="l">
              <a:spcBef>
                <a:spcPts val="640"/>
              </a:spcBef>
              <a:buClr>
                <a:schemeClr val="dk1"/>
              </a:buClr>
              <a:buSzPct val="95000"/>
              <a:buFont typeface="Arial"/>
              <a:buChar char="●"/>
            </a:pPr>
            <a:r>
              <a:rPr b="0" i="0" lang="hu-HU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Összehasonlító adatok beszerzésének problematikája: NAV, Önkormányzatok, pontatlan adatok</a:t>
            </a:r>
          </a:p>
          <a:p>
            <a:pPr indent="-342900" lvl="0" marL="342900" marR="0" rtl="0" algn="l">
              <a:spcBef>
                <a:spcPts val="640"/>
              </a:spcBef>
              <a:buClr>
                <a:schemeClr val="dk1"/>
              </a:buClr>
              <a:buSzPct val="95000"/>
              <a:buFont typeface="Arial"/>
              <a:buChar char="●"/>
            </a:pPr>
            <a:r>
              <a:rPr b="0" i="0" lang="hu-HU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Szántó művelési ág: nagy számban áll rendelkezésre összehasonlító adat</a:t>
            </a:r>
          </a:p>
          <a:p>
            <a:pPr indent="-342900" lvl="0" marL="342900" marR="0" rtl="0" algn="l">
              <a:spcBef>
                <a:spcPts val="640"/>
              </a:spcBef>
              <a:buClr>
                <a:schemeClr val="dk1"/>
              </a:buClr>
              <a:buSzPct val="95000"/>
              <a:buFont typeface="Arial"/>
              <a:buChar char="●"/>
            </a:pPr>
            <a:r>
              <a:rPr b="0" i="0" lang="hu-HU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Rét művelési ág: kevés összehasonlító adat áll rendelkezésre.  Szántó értékének 80%</a:t>
            </a:r>
          </a:p>
          <a:p>
            <a:pPr indent="-342900" lvl="0" marL="342900" marR="0" rtl="0" algn="l">
              <a:spcBef>
                <a:spcPts val="640"/>
              </a:spcBef>
              <a:buClr>
                <a:schemeClr val="dk1"/>
              </a:buClr>
              <a:buSzPct val="95000"/>
              <a:buFont typeface="Arial"/>
              <a:buChar char="●"/>
            </a:pPr>
            <a:r>
              <a:rPr b="0" i="0" lang="hu-HU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Legelő és nádas művelési ág: kevés vagy nem áll rendelkezésre összehasonlító adat. Szántó 40%</a:t>
            </a:r>
          </a:p>
          <a:p>
            <a:pPr indent="-342900" lvl="0" marL="342900" marR="0" rtl="0" algn="l">
              <a:spcBef>
                <a:spcPts val="640"/>
              </a:spcBef>
              <a:buClr>
                <a:schemeClr val="dk1"/>
              </a:buClr>
              <a:buSzPct val="95000"/>
              <a:buFont typeface="Arial"/>
              <a:buChar char="●"/>
            </a:pPr>
            <a:r>
              <a:rPr b="0" i="0" lang="hu-HU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Kivett művelési ág: Tanya kivételével nincs adat. Hasznosságától függően út, csatorna, árok a szántó értékének akár 100-200%-a, vízállás, mocsár, anyaggödör a szántó 20-30 % esetenként érték nélküli.</a:t>
            </a:r>
          </a:p>
          <a:p>
            <a:pPr indent="-342900" lvl="0" marL="342900" marR="0" rtl="0" algn="l">
              <a:spcBef>
                <a:spcPts val="640"/>
              </a:spcBef>
              <a:buClr>
                <a:schemeClr val="dk1"/>
              </a:buClr>
              <a:buSzPct val="95000"/>
              <a:buFont typeface="Arial"/>
              <a:buChar char="●"/>
            </a:pPr>
            <a:r>
              <a:rPr b="0" i="0" lang="hu-HU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Erdő és gyümölcsös művelési ág: kevés olyan adat van ami jól felhasználható. Talajérték a szántó értéke, a faállomány és az ültetvény értéke hozam számítással meghatározható.</a:t>
            </a:r>
          </a:p>
          <a:p>
            <a:pPr indent="-342900" lvl="0" marL="342900" marR="0" rtl="0" algn="l">
              <a:spcBef>
                <a:spcPts val="640"/>
              </a:spcBef>
              <a:buClr>
                <a:schemeClr val="dk1"/>
              </a:buClr>
              <a:buSzPct val="95000"/>
              <a:buFont typeface="Arial"/>
              <a:buChar char="●"/>
            </a:pPr>
            <a:r>
              <a:rPr b="0" i="0" lang="hu-HU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Az ingatlan adottságai, jellemzői, övezeti besorolása, fekvése, elhelyezkedése alapján korrekció</a:t>
            </a:r>
          </a:p>
          <a:p>
            <a:pPr indent="-342900" lvl="0" marL="342900" marR="0" rtl="0" algn="l">
              <a:spcBef>
                <a:spcPts val="640"/>
              </a:spcBef>
              <a:buClr>
                <a:schemeClr val="dk1"/>
              </a:buClr>
              <a:buSzPct val="59375"/>
              <a:buFont typeface="Calibri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ÉRTÉKVESZTESÉG</a:t>
            </a:r>
          </a:p>
        </p:txBody>
      </p:sp>
      <p:sp>
        <p:nvSpPr>
          <p:cNvPr id="107" name="Shape 10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42900" lvl="0" marL="342900" marR="0" rtl="0" algn="l">
              <a:spcBef>
                <a:spcPts val="480"/>
              </a:spcBef>
              <a:buClr>
                <a:schemeClr val="dk1"/>
              </a:buClr>
              <a:buSzPct val="60416"/>
              <a:buFont typeface="Arial"/>
              <a:buChar char="●"/>
            </a:pPr>
            <a:r>
              <a:rPr b="0" i="0" lang="hu-HU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LÁBON ÁLLÓ NÖVÉNYZET, FÜGGŐ TERMÉS ÉRTÉKE:</a:t>
            </a:r>
          </a:p>
          <a:p>
            <a:pPr indent="0" lvl="0" marL="0" marR="0" rtl="0" algn="l">
              <a:spcBef>
                <a:spcPts val="48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r>
              <a:rPr b="0" i="0" lang="hu-HU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kisajátított területen lévő növényzet értékéből levonva az elmarad munkák értékét.</a:t>
            </a:r>
          </a:p>
          <a:p>
            <a:pPr indent="0" lvl="0" marL="0" marR="0" rtl="0" algn="l">
              <a:spcBef>
                <a:spcPts val="40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1" i="0" lang="hu-HU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Szántók</a:t>
            </a:r>
            <a:r>
              <a:rPr b="0" i="0" lang="hu-HU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(vetést követően):   (T(ha) x Q(t/ha) x P(Ft/t))-K(Ft) </a:t>
            </a:r>
          </a:p>
          <a:p>
            <a:pPr indent="0" lvl="0" marL="0" marR="0" rtl="0" algn="l">
              <a:spcBef>
                <a:spcPts val="40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1" i="0" lang="hu-HU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Ültetvények</a:t>
            </a:r>
            <a:r>
              <a:rPr b="0" i="0" lang="hu-HU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(szőlő, gyümölcsös):   az ültetvény értéke</a:t>
            </a:r>
          </a:p>
          <a:p>
            <a:pPr indent="0" lvl="0" marL="0" marR="0" rtl="0" algn="l">
              <a:spcBef>
                <a:spcPts val="40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Piaci érték: földterület+ültetvény </a:t>
            </a:r>
          </a:p>
          <a:p>
            <a:pPr indent="0" lvl="0" marL="0" marR="0" rtl="0" algn="l">
              <a:spcBef>
                <a:spcPts val="40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Hozam számítás: csak az ültetvény értéke</a:t>
            </a:r>
          </a:p>
          <a:p>
            <a:pPr indent="0" lvl="0" marL="0" marR="0" rtl="0" algn="l">
              <a:spcBef>
                <a:spcPts val="40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Költség alapú: csak az ültetvény értéke, telepítési Ktsg. avultatva </a:t>
            </a:r>
          </a:p>
          <a:p>
            <a:pPr indent="0" lvl="0" marL="0" marR="0" rtl="0" algn="l">
              <a:spcBef>
                <a:spcPts val="40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1" i="0" lang="hu-HU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Művelő utak problémája: </a:t>
            </a:r>
            <a:r>
              <a:rPr b="0" i="0" lang="hu-HU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ültetvény nincs a kisajátított területen de az új telekhatár kialakítása után újra ki kell alakítani, az ültetvényt ki kell vágni.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br>
              <a:rPr lang="hu-HU"/>
            </a:br>
            <a:br>
              <a:rPr lang="hu-HU"/>
            </a:br>
            <a:br>
              <a:rPr lang="hu-HU"/>
            </a:br>
          </a:p>
        </p:txBody>
      </p:sp>
      <p:pic>
        <p:nvPicPr>
          <p:cNvPr id="113" name="Shape 1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1520" y="195410"/>
            <a:ext cx="8712966" cy="6329934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Shape 114"/>
          <p:cNvSpPr txBox="1"/>
          <p:nvPr>
            <p:ph idx="1" type="body"/>
          </p:nvPr>
        </p:nvSpPr>
        <p:spPr>
          <a:xfrm>
            <a:off x="251520" y="195410"/>
            <a:ext cx="8712966" cy="6329934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ÉRTÉKVESZTESÉG</a:t>
            </a:r>
          </a:p>
        </p:txBody>
      </p:sp>
      <p:sp>
        <p:nvSpPr>
          <p:cNvPr id="121" name="Shape 12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42900" lvl="0" marL="342900" marR="0" rtl="0" algn="l">
              <a:spcBef>
                <a:spcPts val="640"/>
              </a:spcBef>
              <a:buClr>
                <a:schemeClr val="dk1"/>
              </a:buClr>
              <a:buSzPct val="59375"/>
              <a:buFont typeface="Arial"/>
              <a:buChar char="●"/>
            </a:pPr>
            <a:r>
              <a:rPr b="0" i="0" lang="hu-H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ERDŐ: a faállomány értéke</a:t>
            </a:r>
          </a:p>
          <a:p>
            <a:pPr indent="0" lvl="0" marL="0" marR="0" rtl="0" algn="l">
              <a:spcBef>
                <a:spcPts val="64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erdő és fasor</a:t>
            </a:r>
          </a:p>
          <a:p>
            <a:pPr indent="0" lvl="0" marL="0" marR="0" rtl="0" algn="l">
              <a:spcBef>
                <a:spcPts val="64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területre méretre meghatározott érték</a:t>
            </a:r>
          </a:p>
          <a:p>
            <a:pPr indent="0" lvl="0" marL="0" marR="0" rtl="0" algn="l">
              <a:spcBef>
                <a:spcPts val="64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fa egyedi db érték</a:t>
            </a:r>
          </a:p>
          <a:p>
            <a:pPr indent="0" lvl="0" marL="0" marR="0" rtl="0" algn="l">
              <a:spcBef>
                <a:spcPts val="64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ÉRTÉKVESZTESÉG</a:t>
            </a:r>
          </a:p>
        </p:txBody>
      </p:sp>
      <p:sp>
        <p:nvSpPr>
          <p:cNvPr id="127" name="Shape 127"/>
          <p:cNvSpPr txBox="1"/>
          <p:nvPr>
            <p:ph idx="1" type="body"/>
          </p:nvPr>
        </p:nvSpPr>
        <p:spPr>
          <a:xfrm>
            <a:off x="251520" y="1600200"/>
            <a:ext cx="864096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42900" lvl="0" marL="342900" marR="0" rtl="0" algn="l">
              <a:spcBef>
                <a:spcPts val="600"/>
              </a:spcBef>
              <a:buClr>
                <a:schemeClr val="dk1"/>
              </a:buClr>
              <a:buSzPct val="60000"/>
              <a:buFont typeface="Arial"/>
              <a:buChar char="●"/>
            </a:pPr>
            <a:r>
              <a:rPr b="0" i="0" lang="hu-HU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VISSZAMARADT INGATLANRÉSZ ÉRTÉKCSÖKKENÉSE</a:t>
            </a:r>
          </a:p>
          <a:p>
            <a:pPr indent="0" lvl="0" marL="0" marR="0" rtl="0" algn="l">
              <a:spcBef>
                <a:spcPts val="40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K.K. 5. sz. állásfoglalás</a:t>
            </a:r>
          </a:p>
          <a:p>
            <a:pPr indent="0" lvl="0" marL="0" marR="0" rtl="0" algn="l">
              <a:spcBef>
                <a:spcPts val="40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1" i="0" lang="hu-HU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Méret és alakváltozás</a:t>
            </a:r>
            <a:r>
              <a:rPr b="0" i="0" lang="hu-HU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a gazdaságos gépi művelhetőség  szempontjait kell figyelembe venni.</a:t>
            </a:r>
          </a:p>
          <a:p>
            <a:pPr indent="0" lvl="0" marL="0" marR="0" rtl="0" algn="l">
              <a:spcBef>
                <a:spcPts val="40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1" i="0" lang="hu-HU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Művelési mód változása</a:t>
            </a:r>
            <a:r>
              <a:rPr b="0" i="0" lang="hu-HU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a megváltozott művelési mód miatti többlet költségeket vagy a gyengébb termés átlagot kell vizsgálni.</a:t>
            </a:r>
          </a:p>
          <a:p>
            <a:pPr indent="0" lvl="0" marL="0" marR="0" rtl="0" algn="l">
              <a:spcBef>
                <a:spcPts val="40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Pl. öntözési lehetőség megszűnése, megváltozása.</a:t>
            </a:r>
          </a:p>
          <a:p>
            <a:pPr indent="0" lvl="0" marL="0" marR="0" rtl="0" algn="l">
              <a:spcBef>
                <a:spcPts val="40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1" i="0" lang="hu-HU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Művelési ág megváltozása</a:t>
            </a:r>
            <a:r>
              <a:rPr b="0" i="0" lang="hu-HU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az eredeti és új művelési ágat kell figyelembe venni.</a:t>
            </a:r>
          </a:p>
          <a:p>
            <a:pPr indent="0" lvl="0" marL="0" marR="0" rtl="0" algn="l">
              <a:spcBef>
                <a:spcPts val="48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ÉRTÉKCSÖKKENÉS MÉRTÉKÉNEK MEGHATÁROZÁSA</a:t>
            </a:r>
          </a:p>
          <a:p>
            <a:pPr indent="0" lvl="0" marL="0" marR="0" rtl="0" algn="l">
              <a:spcBef>
                <a:spcPts val="48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Korrekciós tényezőkkel</a:t>
            </a:r>
          </a:p>
          <a:p>
            <a:pPr indent="0" lvl="0" marL="0" marR="0" rtl="0" algn="l">
              <a:spcBef>
                <a:spcPts val="48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i="0" lang="hu-HU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Az értékcsökkenésnek megadásával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br>
              <a:rPr lang="hu-HU"/>
            </a:br>
            <a:br>
              <a:rPr lang="hu-HU"/>
            </a:br>
          </a:p>
        </p:txBody>
      </p:sp>
      <p:graphicFrame>
        <p:nvGraphicFramePr>
          <p:cNvPr id="133" name="Shape 133"/>
          <p:cNvGraphicFramePr/>
          <p:nvPr/>
        </p:nvGraphicFramePr>
        <p:xfrm>
          <a:off x="251520" y="260651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{FE6C0D56-F0C0-49E8-B238-AF3EF1D29F97}</a:tableStyleId>
              </a:tblPr>
              <a:tblGrid>
                <a:gridCol w="836675"/>
                <a:gridCol w="1081900"/>
                <a:gridCol w="1115575"/>
                <a:gridCol w="538550"/>
                <a:gridCol w="1115575"/>
                <a:gridCol w="1384850"/>
                <a:gridCol w="1269450"/>
                <a:gridCol w="1370425"/>
              </a:tblGrid>
              <a:tr h="253750">
                <a:tc gridSpan="2"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Tiszagyenda</a:t>
                      </a:r>
                    </a:p>
                  </a:txBody>
                  <a:tcPr marT="8550" marB="0" marR="8550" marL="8550" anchor="b"/>
                </a:tc>
                <a:tc hMerge="1"/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018/2</a:t>
                      </a:r>
                    </a:p>
                  </a:txBody>
                  <a:tcPr marT="8550" marB="0" marR="8550" marL="8550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253750">
                <a:tc gridSpan="2"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ÉRTÉKELÉS</a:t>
                      </a:r>
                    </a:p>
                  </a:txBody>
                  <a:tcPr marT="8550" marB="0" marR="8550" marL="8550" anchor="b"/>
                </a:tc>
                <a:tc hMerge="1"/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253750"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253750">
                <a:tc gridSpan="2"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forgalmi érték</a:t>
                      </a:r>
                    </a:p>
                  </a:txBody>
                  <a:tcPr marT="8550" marB="0" marR="8550" marL="8550" anchor="b"/>
                </a:tc>
                <a:tc hMerge="1"/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29</a:t>
                      </a:r>
                    </a:p>
                  </a:txBody>
                  <a:tcPr marT="8550" marB="0" marR="8550" marL="8550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253750"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195200">
                <a:tc gridSpan="8"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Korrekció tényezők és értékek (%)</a:t>
                      </a:r>
                    </a:p>
                  </a:txBody>
                  <a:tcPr marT="8550" marB="0" marR="8550" marL="8550" anchor="b"/>
                </a:tc>
                <a:tc hMerge="1"/>
                <a:tc hMerge="1"/>
                <a:tc hMerge="1"/>
                <a:tc hMerge="1"/>
                <a:tc hMerge="1"/>
                <a:tc hMerge="1"/>
                <a:tc hMerge="1"/>
              </a:tr>
              <a:tr h="195200">
                <a:tc gridSpan="8"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az összehasonlított ingatlanok átlagától való eltérésékre</a:t>
                      </a:r>
                    </a:p>
                  </a:txBody>
                  <a:tcPr marT="8550" marB="0" marR="8550" marL="8550" anchor="b"/>
                </a:tc>
                <a:tc hMerge="1"/>
                <a:tc hMerge="1"/>
                <a:tc hMerge="1"/>
                <a:tc hMerge="1"/>
                <a:tc hMerge="1"/>
                <a:tc hMerge="1"/>
                <a:tc hMerge="1"/>
              </a:tr>
              <a:tr h="253750"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205950">
                <a:tc gridSpan="4"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Korrekciós tényező</a:t>
                      </a:r>
                    </a:p>
                  </a:txBody>
                  <a:tcPr marT="8550" marB="0" marR="8550" marL="8550" anchor="b"/>
                </a:tc>
                <a:tc hMerge="1"/>
                <a:tc hMerge="1"/>
                <a:tc hMerge="1"/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alsó</a:t>
                      </a:r>
                    </a:p>
                  </a:txBody>
                  <a:tcPr marT="8550" marB="0" marR="8550" marL="8550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felső</a:t>
                      </a:r>
                    </a:p>
                  </a:txBody>
                  <a:tcPr marT="8550" marB="0" marR="8550" marL="8550" anchor="b"/>
                </a:tc>
                <a:tc gridSpan="2"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alkalmazott korrekció</a:t>
                      </a:r>
                    </a:p>
                  </a:txBody>
                  <a:tcPr marT="8550" marB="0" marR="8550" marL="8550" anchor="b"/>
                </a:tc>
                <a:tc hMerge="1"/>
              </a:tr>
              <a:tr h="195200">
                <a:tc gridSpan="2"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alak, forma, méret</a:t>
                      </a:r>
                    </a:p>
                  </a:txBody>
                  <a:tcPr marT="8550" marB="0" marR="8550" marL="8550" anchor="b"/>
                </a:tc>
                <a:tc hMerge="1"/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 </a:t>
                      </a:r>
                    </a:p>
                  </a:txBody>
                  <a:tcPr marT="8550" marB="0" marR="8550" marL="8550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 </a:t>
                      </a:r>
                    </a:p>
                  </a:txBody>
                  <a:tcPr marT="8550" marB="0" marR="8550" marL="8550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-10</a:t>
                      </a:r>
                    </a:p>
                  </a:txBody>
                  <a:tcPr marT="8550" marB="0" marR="8550" marL="8550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10</a:t>
                      </a:r>
                    </a:p>
                  </a:txBody>
                  <a:tcPr marT="8550" marB="0" marR="8550" marL="8550" anchor="b"/>
                </a:tc>
                <a:tc gridSpan="2"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3</a:t>
                      </a:r>
                    </a:p>
                  </a:txBody>
                  <a:tcPr marT="8550" marB="0" marR="8550" marL="8550" anchor="b"/>
                </a:tc>
                <a:tc hMerge="1"/>
              </a:tr>
              <a:tr h="195200">
                <a:tc gridSpan="2"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fekvés, elhelyezkedés</a:t>
                      </a:r>
                    </a:p>
                  </a:txBody>
                  <a:tcPr marT="8550" marB="0" marR="8550" marL="8550" anchor="b"/>
                </a:tc>
                <a:tc hMerge="1"/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 </a:t>
                      </a:r>
                    </a:p>
                  </a:txBody>
                  <a:tcPr marT="8550" marB="0" marR="8550" marL="8550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-80</a:t>
                      </a:r>
                    </a:p>
                  </a:txBody>
                  <a:tcPr marT="8550" marB="0" marR="8550" marL="8550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250</a:t>
                      </a:r>
                    </a:p>
                  </a:txBody>
                  <a:tcPr marT="8550" marB="0" marR="8550" marL="8550" anchor="b"/>
                </a:tc>
                <a:tc gridSpan="2"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10</a:t>
                      </a:r>
                    </a:p>
                  </a:txBody>
                  <a:tcPr marT="8550" marB="0" marR="8550" marL="8550" anchor="b"/>
                </a:tc>
                <a:tc hMerge="1"/>
              </a:tr>
              <a:tr h="195200">
                <a:tc gridSpan="3"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megközelíthetőség, út viszonyok</a:t>
                      </a:r>
                    </a:p>
                  </a:txBody>
                  <a:tcPr marT="8550" marB="0" marR="8550" marL="8550" anchor="b"/>
                </a:tc>
                <a:tc hMerge="1"/>
                <a:tc hMerge="1"/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 </a:t>
                      </a:r>
                    </a:p>
                  </a:txBody>
                  <a:tcPr marT="8550" marB="0" marR="8550" marL="8550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-30</a:t>
                      </a:r>
                    </a:p>
                  </a:txBody>
                  <a:tcPr marT="8550" marB="0" marR="8550" marL="8550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25</a:t>
                      </a:r>
                    </a:p>
                  </a:txBody>
                  <a:tcPr marT="8550" marB="0" marR="8550" marL="8550" anchor="b"/>
                </a:tc>
                <a:tc gridSpan="2"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5</a:t>
                      </a:r>
                    </a:p>
                  </a:txBody>
                  <a:tcPr marT="8550" marB="0" marR="8550" marL="8550" anchor="b"/>
                </a:tc>
                <a:tc hMerge="1"/>
              </a:tr>
              <a:tr h="195200">
                <a:tc gridSpan="3"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domborzati és lejtés viszonyok</a:t>
                      </a:r>
                    </a:p>
                  </a:txBody>
                  <a:tcPr marT="8550" marB="0" marR="8550" marL="8550" anchor="b"/>
                </a:tc>
                <a:tc hMerge="1"/>
                <a:tc hMerge="1"/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 </a:t>
                      </a:r>
                    </a:p>
                  </a:txBody>
                  <a:tcPr marT="8550" marB="0" marR="8550" marL="8550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-30</a:t>
                      </a:r>
                    </a:p>
                  </a:txBody>
                  <a:tcPr marT="8550" marB="0" marR="8550" marL="8550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0</a:t>
                      </a:r>
                    </a:p>
                  </a:txBody>
                  <a:tcPr marT="8550" marB="0" marR="8550" marL="8550" anchor="b"/>
                </a:tc>
                <a:tc gridSpan="2"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 </a:t>
                      </a:r>
                    </a:p>
                  </a:txBody>
                  <a:tcPr marT="8550" marB="0" marR="8550" marL="8550" anchor="b"/>
                </a:tc>
                <a:tc hMerge="1"/>
              </a:tr>
              <a:tr h="195200">
                <a:tc gridSpan="3"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vízrendezettség, melioráció</a:t>
                      </a:r>
                    </a:p>
                  </a:txBody>
                  <a:tcPr marT="8550" marB="0" marR="8550" marL="8550" anchor="b"/>
                </a:tc>
                <a:tc hMerge="1"/>
                <a:tc hMerge="1"/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 </a:t>
                      </a:r>
                    </a:p>
                  </a:txBody>
                  <a:tcPr marT="8550" marB="0" marR="8550" marL="8550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-20</a:t>
                      </a:r>
                    </a:p>
                  </a:txBody>
                  <a:tcPr marT="8550" marB="0" marR="8550" marL="8550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20</a:t>
                      </a:r>
                    </a:p>
                  </a:txBody>
                  <a:tcPr marT="8550" marB="0" marR="8550" marL="8550" anchor="b"/>
                </a:tc>
                <a:tc gridSpan="2"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 </a:t>
                      </a:r>
                    </a:p>
                  </a:txBody>
                  <a:tcPr marT="8550" marB="0" marR="8550" marL="8550" anchor="b"/>
                </a:tc>
                <a:tc hMerge="1"/>
              </a:tr>
              <a:tr h="195200">
                <a:tc gridSpan="2"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öntözés feltételei</a:t>
                      </a:r>
                    </a:p>
                  </a:txBody>
                  <a:tcPr marT="8550" marB="0" marR="8550" marL="8550" anchor="b"/>
                </a:tc>
                <a:tc hMerge="1"/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 </a:t>
                      </a:r>
                    </a:p>
                  </a:txBody>
                  <a:tcPr marT="8550" marB="0" marR="8550" marL="8550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0</a:t>
                      </a:r>
                    </a:p>
                  </a:txBody>
                  <a:tcPr marT="8550" marB="0" marR="8550" marL="8550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30</a:t>
                      </a:r>
                    </a:p>
                  </a:txBody>
                  <a:tcPr marT="8550" marB="0" marR="8550" marL="8550" anchor="b"/>
                </a:tc>
                <a:tc gridSpan="2"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0</a:t>
                      </a:r>
                    </a:p>
                  </a:txBody>
                  <a:tcPr marT="8550" marB="0" marR="8550" marL="8550" anchor="b"/>
                </a:tc>
                <a:tc hMerge="1"/>
              </a:tr>
              <a:tr h="195200">
                <a:tc gridSpan="3"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művelést gátló tereptárgyak</a:t>
                      </a:r>
                    </a:p>
                  </a:txBody>
                  <a:tcPr marT="8550" marB="0" marR="8550" marL="8550" anchor="b"/>
                </a:tc>
                <a:tc hMerge="1"/>
                <a:tc hMerge="1"/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 </a:t>
                      </a:r>
                    </a:p>
                  </a:txBody>
                  <a:tcPr marT="8550" marB="0" marR="8550" marL="8550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-15</a:t>
                      </a:r>
                    </a:p>
                  </a:txBody>
                  <a:tcPr marT="8550" marB="0" marR="8550" marL="8550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0</a:t>
                      </a:r>
                    </a:p>
                  </a:txBody>
                  <a:tcPr marT="8550" marB="0" marR="8550" marL="8550" anchor="b"/>
                </a:tc>
                <a:tc gridSpan="2"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 </a:t>
                      </a:r>
                    </a:p>
                  </a:txBody>
                  <a:tcPr marT="8550" marB="0" marR="8550" marL="8550" anchor="b"/>
                </a:tc>
                <a:tc hMerge="1"/>
              </a:tr>
              <a:tr h="377575">
                <a:tc gridSpan="2"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demográfiai viszonyok</a:t>
                      </a:r>
                    </a:p>
                  </a:txBody>
                  <a:tcPr marT="8550" marB="0" marR="8550" marL="8550" anchor="b"/>
                </a:tc>
                <a:tc hMerge="1"/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 </a:t>
                      </a:r>
                    </a:p>
                  </a:txBody>
                  <a:tcPr marT="8550" marB="0" marR="8550" marL="8550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-15</a:t>
                      </a:r>
                    </a:p>
                  </a:txBody>
                  <a:tcPr marT="8550" marB="0" marR="8550" marL="8550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15</a:t>
                      </a:r>
                    </a:p>
                  </a:txBody>
                  <a:tcPr marT="8550" marB="0" marR="8550" marL="8550" anchor="b"/>
                </a:tc>
                <a:tc gridSpan="2"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 </a:t>
                      </a:r>
                    </a:p>
                  </a:txBody>
                  <a:tcPr marT="8550" marB="0" marR="8550" marL="8550" anchor="b"/>
                </a:tc>
                <a:tc hMerge="1"/>
              </a:tr>
              <a:tr h="195200">
                <a:tc gridSpan="3"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gazdálkodási tradíciók</a:t>
                      </a:r>
                    </a:p>
                  </a:txBody>
                  <a:tcPr marT="8550" marB="0" marR="8550" marL="8550" anchor="b"/>
                </a:tc>
                <a:tc hMerge="1"/>
                <a:tc hMerge="1"/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 </a:t>
                      </a:r>
                    </a:p>
                  </a:txBody>
                  <a:tcPr marT="8550" marB="0" marR="8550" marL="8550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-20</a:t>
                      </a:r>
                    </a:p>
                  </a:txBody>
                  <a:tcPr marT="8550" marB="0" marR="8550" marL="8550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20</a:t>
                      </a:r>
                    </a:p>
                  </a:txBody>
                  <a:tcPr marT="8550" marB="0" marR="8550" marL="8550" anchor="b"/>
                </a:tc>
                <a:tc gridSpan="2"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 </a:t>
                      </a:r>
                    </a:p>
                  </a:txBody>
                  <a:tcPr marT="8550" marB="0" marR="8550" marL="8550" anchor="b"/>
                </a:tc>
                <a:tc hMerge="1"/>
              </a:tr>
              <a:tr h="195200">
                <a:tc gridSpan="2"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fagy-, jég-, vadkár</a:t>
                      </a:r>
                    </a:p>
                  </a:txBody>
                  <a:tcPr marT="8550" marB="0" marR="8550" marL="8550" anchor="b"/>
                </a:tc>
                <a:tc hMerge="1"/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 </a:t>
                      </a:r>
                    </a:p>
                  </a:txBody>
                  <a:tcPr marT="8550" marB="0" marR="8550" marL="8550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-70</a:t>
                      </a:r>
                    </a:p>
                  </a:txBody>
                  <a:tcPr marT="8550" marB="0" marR="8550" marL="8550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5</a:t>
                      </a:r>
                    </a:p>
                  </a:txBody>
                  <a:tcPr marT="8550" marB="0" marR="8550" marL="8550" anchor="b"/>
                </a:tc>
                <a:tc gridSpan="2"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 </a:t>
                      </a:r>
                    </a:p>
                  </a:txBody>
                  <a:tcPr marT="8550" marB="0" marR="8550" marL="8550" anchor="b"/>
                </a:tc>
                <a:tc hMerge="1"/>
              </a:tr>
              <a:tr h="195200">
                <a:tc gridSpan="2"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kerítettség</a:t>
                      </a:r>
                    </a:p>
                  </a:txBody>
                  <a:tcPr marT="8550" marB="0" marR="8550" marL="8550" anchor="b"/>
                </a:tc>
                <a:tc hMerge="1"/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 </a:t>
                      </a:r>
                    </a:p>
                  </a:txBody>
                  <a:tcPr marT="8550" marB="0" marR="8550" marL="8550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0</a:t>
                      </a:r>
                    </a:p>
                  </a:txBody>
                  <a:tcPr marT="8550" marB="0" marR="8550" marL="8550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15</a:t>
                      </a:r>
                    </a:p>
                  </a:txBody>
                  <a:tcPr marT="8550" marB="0" marR="8550" marL="8550" anchor="b"/>
                </a:tc>
                <a:tc gridSpan="2"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 </a:t>
                      </a:r>
                    </a:p>
                  </a:txBody>
                  <a:tcPr marT="8550" marB="0" marR="8550" marL="8550" anchor="b"/>
                </a:tc>
                <a:tc hMerge="1"/>
              </a:tr>
              <a:tr h="195200">
                <a:tc gridSpan="2"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esztétikai benyomás</a:t>
                      </a:r>
                    </a:p>
                  </a:txBody>
                  <a:tcPr marT="8550" marB="0" marR="8550" marL="8550" anchor="b"/>
                </a:tc>
                <a:tc hMerge="1"/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 </a:t>
                      </a:r>
                    </a:p>
                  </a:txBody>
                  <a:tcPr marT="8550" marB="0" marR="8550" marL="8550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-10</a:t>
                      </a:r>
                    </a:p>
                  </a:txBody>
                  <a:tcPr marT="8550" marB="0" marR="8550" marL="8550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10</a:t>
                      </a:r>
                    </a:p>
                  </a:txBody>
                  <a:tcPr marT="8550" marB="0" marR="8550" marL="8550" anchor="b"/>
                </a:tc>
                <a:tc gridSpan="2"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 </a:t>
                      </a:r>
                    </a:p>
                  </a:txBody>
                  <a:tcPr marT="8550" marB="0" marR="8550" marL="8550" anchor="b"/>
                </a:tc>
                <a:tc hMerge="1"/>
              </a:tr>
              <a:tr h="195200">
                <a:tc gridSpan="3"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környezeti állapot, szennyezettség</a:t>
                      </a:r>
                    </a:p>
                  </a:txBody>
                  <a:tcPr marT="8550" marB="0" marR="8550" marL="8550" anchor="b"/>
                </a:tc>
                <a:tc hMerge="1"/>
                <a:tc hMerge="1"/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 </a:t>
                      </a:r>
                    </a:p>
                  </a:txBody>
                  <a:tcPr marT="8550" marB="0" marR="8550" marL="8550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-10</a:t>
                      </a:r>
                    </a:p>
                  </a:txBody>
                  <a:tcPr marT="8550" marB="0" marR="8550" marL="8550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5</a:t>
                      </a:r>
                    </a:p>
                  </a:txBody>
                  <a:tcPr marT="8550" marB="0" marR="8550" marL="8550" anchor="b"/>
                </a:tc>
                <a:tc gridSpan="2"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 </a:t>
                      </a:r>
                    </a:p>
                  </a:txBody>
                  <a:tcPr marT="8550" marB="0" marR="8550" marL="8550" anchor="b"/>
                </a:tc>
                <a:tc hMerge="1"/>
              </a:tr>
              <a:tr h="195200">
                <a:tc gridSpan="2"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gazdasági környezet</a:t>
                      </a:r>
                    </a:p>
                  </a:txBody>
                  <a:tcPr marT="8550" marB="0" marR="8550" marL="8550" anchor="b"/>
                </a:tc>
                <a:tc hMerge="1"/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 </a:t>
                      </a:r>
                    </a:p>
                  </a:txBody>
                  <a:tcPr marT="8550" marB="0" marR="8550" marL="8550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-20</a:t>
                      </a:r>
                    </a:p>
                  </a:txBody>
                  <a:tcPr marT="8550" marB="0" marR="8550" marL="8550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20</a:t>
                      </a:r>
                    </a:p>
                  </a:txBody>
                  <a:tcPr marT="8550" marB="0" marR="8550" marL="8550" anchor="b"/>
                </a:tc>
                <a:tc gridSpan="2"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 </a:t>
                      </a:r>
                    </a:p>
                  </a:txBody>
                  <a:tcPr marT="8550" marB="0" marR="8550" marL="8550" anchor="b"/>
                </a:tc>
                <a:tc hMerge="1"/>
              </a:tr>
              <a:tr h="195200">
                <a:tc gridSpan="3"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infrastruktúra, közműellátottság</a:t>
                      </a:r>
                    </a:p>
                  </a:txBody>
                  <a:tcPr marT="8550" marB="0" marR="8550" marL="8550" anchor="b"/>
                </a:tc>
                <a:tc hMerge="1"/>
                <a:tc hMerge="1"/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 </a:t>
                      </a:r>
                    </a:p>
                  </a:txBody>
                  <a:tcPr marT="8550" marB="0" marR="8550" marL="8550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0</a:t>
                      </a:r>
                    </a:p>
                  </a:txBody>
                  <a:tcPr marT="8550" marB="0" marR="8550" marL="8550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20</a:t>
                      </a:r>
                    </a:p>
                  </a:txBody>
                  <a:tcPr marT="8550" marB="0" marR="8550" marL="8550" anchor="b"/>
                </a:tc>
                <a:tc gridSpan="2"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 </a:t>
                      </a:r>
                    </a:p>
                  </a:txBody>
                  <a:tcPr marT="8550" marB="0" marR="8550" marL="8550" anchor="b"/>
                </a:tc>
                <a:tc hMerge="1"/>
              </a:tr>
              <a:tr h="195200">
                <a:tc gridSpan="3"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a földterület természeti védettsége</a:t>
                      </a:r>
                    </a:p>
                  </a:txBody>
                  <a:tcPr marT="8550" marB="0" marR="8550" marL="8550" anchor="b"/>
                </a:tc>
                <a:tc hMerge="1"/>
                <a:tc hMerge="1"/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 </a:t>
                      </a:r>
                    </a:p>
                  </a:txBody>
                  <a:tcPr marT="8550" marB="0" marR="8550" marL="8550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-20</a:t>
                      </a:r>
                    </a:p>
                  </a:txBody>
                  <a:tcPr marT="8550" marB="0" marR="8550" marL="8550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0</a:t>
                      </a:r>
                    </a:p>
                  </a:txBody>
                  <a:tcPr marT="8550" marB="0" marR="8550" marL="8550" anchor="b"/>
                </a:tc>
                <a:tc gridSpan="2"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 </a:t>
                      </a:r>
                    </a:p>
                  </a:txBody>
                  <a:tcPr marT="8550" marB="0" marR="8550" marL="8550" anchor="b"/>
                </a:tc>
                <a:tc hMerge="1"/>
              </a:tr>
              <a:tr h="195200">
                <a:tc gridSpan="2"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Kultúrállapot</a:t>
                      </a:r>
                    </a:p>
                  </a:txBody>
                  <a:tcPr marT="8550" marB="0" marR="8550" marL="8550" anchor="b"/>
                </a:tc>
                <a:tc hMerge="1"/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 </a:t>
                      </a:r>
                    </a:p>
                  </a:txBody>
                  <a:tcPr marT="8550" marB="0" marR="8550" marL="8550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-10</a:t>
                      </a:r>
                    </a:p>
                  </a:txBody>
                  <a:tcPr marT="8550" marB="0" marR="8550" marL="8550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10</a:t>
                      </a:r>
                    </a:p>
                  </a:txBody>
                  <a:tcPr marT="8550" marB="0" marR="8550" marL="8550" anchor="b"/>
                </a:tc>
                <a:tc gridSpan="2"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0</a:t>
                      </a:r>
                    </a:p>
                  </a:txBody>
                  <a:tcPr marT="8550" marB="0" marR="8550" marL="8550" anchor="b"/>
                </a:tc>
                <a:tc hMerge="1"/>
              </a:tr>
              <a:tr h="205950"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egyéb: </a:t>
                      </a:r>
                    </a:p>
                  </a:txBody>
                  <a:tcPr marT="8550" marB="0" marR="8550" marL="8550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 </a:t>
                      </a:r>
                    </a:p>
                  </a:txBody>
                  <a:tcPr marT="8550" marB="0" marR="8550" marL="8550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 </a:t>
                      </a:r>
                    </a:p>
                  </a:txBody>
                  <a:tcPr marT="8550" marB="0" marR="8550" marL="8550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 </a:t>
                      </a:r>
                    </a:p>
                  </a:txBody>
                  <a:tcPr marT="8550" marB="0" marR="8550" marL="8550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-25</a:t>
                      </a:r>
                    </a:p>
                  </a:txBody>
                  <a:tcPr marT="8550" marB="0" marR="8550" marL="8550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25</a:t>
                      </a:r>
                    </a:p>
                  </a:txBody>
                  <a:tcPr marT="8550" marB="0" marR="8550" marL="8550" anchor="b"/>
                </a:tc>
                <a:tc gridSpan="2"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0</a:t>
                      </a:r>
                    </a:p>
                  </a:txBody>
                  <a:tcPr marT="8550" marB="0" marR="8550" marL="8550" anchor="b"/>
                </a:tc>
                <a:tc hMerge="1"/>
              </a:tr>
              <a:tr h="205950">
                <a:tc gridSpan="2"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összes korrekció</a:t>
                      </a:r>
                    </a:p>
                  </a:txBody>
                  <a:tcPr marT="8550" marB="0" marR="8550" marL="8550" anchor="b"/>
                </a:tc>
                <a:tc hMerge="1"/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 </a:t>
                      </a:r>
                    </a:p>
                  </a:txBody>
                  <a:tcPr marT="8550" marB="0" marR="8550" marL="8550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 </a:t>
                      </a:r>
                    </a:p>
                  </a:txBody>
                  <a:tcPr marT="8550" marB="0" marR="8550" marL="8550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 </a:t>
                      </a:r>
                    </a:p>
                  </a:txBody>
                  <a:tcPr marT="8550" marB="0" marR="8550" marL="8550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 </a:t>
                      </a:r>
                    </a:p>
                  </a:txBody>
                  <a:tcPr marT="8550" marB="0" marR="8550" marL="8550" anchor="b"/>
                </a:tc>
                <a:tc gridSpan="2"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18</a:t>
                      </a:r>
                    </a:p>
                  </a:txBody>
                  <a:tcPr marT="8550" marB="0" marR="8550" marL="8550" anchor="b"/>
                </a:tc>
                <a:tc hMerge="1"/>
              </a:tr>
              <a:tr h="253750"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195200">
                <a:tc gridSpan="3"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Korrigált fajlagos érték:</a:t>
                      </a:r>
                    </a:p>
                  </a:txBody>
                  <a:tcPr marT="8550" marB="0" marR="8550" marL="8550" anchor="b"/>
                </a:tc>
                <a:tc hMerge="1"/>
                <a:tc hMerge="1"/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200" u="none" strike="noStrike"/>
                        <a:t>34</a:t>
                      </a:r>
                    </a:p>
                  </a:txBody>
                  <a:tcPr marT="8550" marB="0" marR="8550" marL="8550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gridSpan="2"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br>
              <a:rPr lang="hu-HU"/>
            </a:br>
            <a:br>
              <a:rPr lang="hu-HU"/>
            </a:br>
          </a:p>
        </p:txBody>
      </p:sp>
      <p:graphicFrame>
        <p:nvGraphicFramePr>
          <p:cNvPr id="139" name="Shape 139"/>
          <p:cNvGraphicFramePr/>
          <p:nvPr/>
        </p:nvGraphicFramePr>
        <p:xfrm>
          <a:off x="251520" y="11662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{FE6C0D56-F0C0-49E8-B238-AF3EF1D29F97}</a:tableStyleId>
              </a:tblPr>
              <a:tblGrid>
                <a:gridCol w="815925"/>
                <a:gridCol w="1055075"/>
                <a:gridCol w="1087900"/>
                <a:gridCol w="525200"/>
                <a:gridCol w="1087900"/>
                <a:gridCol w="1350500"/>
                <a:gridCol w="1237975"/>
                <a:gridCol w="1336450"/>
              </a:tblGrid>
              <a:tr h="211225">
                <a:tc gridSpan="2"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Tiszagyenda</a:t>
                      </a:r>
                    </a:p>
                  </a:txBody>
                  <a:tcPr marT="9525" marB="0" marR="9525" marL="9525" anchor="b"/>
                </a:tc>
                <a:tc hMerge="1"/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018/17</a:t>
                      </a:r>
                    </a:p>
                  </a:txBody>
                  <a:tcPr marT="9525" marB="0" marR="9525" marL="952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211225">
                <a:tc gridSpan="2"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forgalmi érték</a:t>
                      </a:r>
                    </a:p>
                  </a:txBody>
                  <a:tcPr marT="9525" marB="0" marR="9525" marL="9525" anchor="b"/>
                </a:tc>
                <a:tc hMerge="1"/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29 Ft/m2</a:t>
                      </a:r>
                    </a:p>
                  </a:txBody>
                  <a:tcPr marT="9525" marB="0" marR="9525" marL="952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211225"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211225">
                <a:tc gridSpan="8"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Korrekció tényezők és  értékek (%)</a:t>
                      </a:r>
                    </a:p>
                  </a:txBody>
                  <a:tcPr marT="9525" marB="0" marR="9525" marL="9525" anchor="b"/>
                </a:tc>
                <a:tc hMerge="1"/>
                <a:tc hMerge="1"/>
                <a:tc hMerge="1"/>
                <a:tc hMerge="1"/>
                <a:tc hMerge="1"/>
                <a:tc hMerge="1"/>
                <a:tc hMerge="1"/>
              </a:tr>
              <a:tr h="211225">
                <a:tc gridSpan="8"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az összehasonlított ingatlanok átlagától való eltérésékre</a:t>
                      </a:r>
                    </a:p>
                  </a:txBody>
                  <a:tcPr marT="9525" marB="0" marR="9525" marL="9525" anchor="b"/>
                </a:tc>
                <a:tc hMerge="1"/>
                <a:tc hMerge="1"/>
                <a:tc hMerge="1"/>
                <a:tc hMerge="1"/>
                <a:tc hMerge="1"/>
                <a:tc hMerge="1"/>
                <a:tc hMerge="1"/>
              </a:tr>
              <a:tr h="211225">
                <a:tc gridSpan="4"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Korrekciós tényező</a:t>
                      </a:r>
                    </a:p>
                  </a:txBody>
                  <a:tcPr marT="9525" marB="0" marR="9525" marL="9525" anchor="b"/>
                </a:tc>
                <a:tc hMerge="1"/>
                <a:tc hMerge="1"/>
                <a:tc hMerge="1"/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alsó</a:t>
                      </a:r>
                    </a:p>
                  </a:txBody>
                  <a:tcPr marT="9525" marB="0" marR="9525" marL="952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felső</a:t>
                      </a:r>
                    </a:p>
                  </a:txBody>
                  <a:tcPr marT="9525" marB="0" marR="9525" marL="9525" anchor="b"/>
                </a:tc>
                <a:tc gridSpan="2"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alkalmazott korrekció</a:t>
                      </a:r>
                    </a:p>
                  </a:txBody>
                  <a:tcPr marT="9525" marB="0" marR="9525" marL="9525" anchor="b"/>
                </a:tc>
                <a:tc hMerge="1"/>
              </a:tr>
              <a:tr h="211225">
                <a:tc gridSpan="2"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alak, forma, méret</a:t>
                      </a:r>
                    </a:p>
                  </a:txBody>
                  <a:tcPr marT="9525" marB="0" marR="9525" marL="9525" anchor="b"/>
                </a:tc>
                <a:tc hMerge="1"/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 </a:t>
                      </a:r>
                    </a:p>
                  </a:txBody>
                  <a:tcPr marT="9525" marB="0" marR="9525" marL="952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 </a:t>
                      </a:r>
                    </a:p>
                  </a:txBody>
                  <a:tcPr marT="9525" marB="0" marR="9525" marL="952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-10</a:t>
                      </a:r>
                    </a:p>
                  </a:txBody>
                  <a:tcPr marT="9525" marB="0" marR="9525" marL="952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10</a:t>
                      </a:r>
                    </a:p>
                  </a:txBody>
                  <a:tcPr marT="9525" marB="0" marR="9525" marL="9525" anchor="b"/>
                </a:tc>
                <a:tc gridSpan="2"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0</a:t>
                      </a:r>
                    </a:p>
                  </a:txBody>
                  <a:tcPr marT="9525" marB="0" marR="9525" marL="9525" anchor="b"/>
                </a:tc>
                <a:tc hMerge="1"/>
              </a:tr>
              <a:tr h="211225">
                <a:tc gridSpan="2"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fekvés, elhelyezkedés</a:t>
                      </a:r>
                    </a:p>
                  </a:txBody>
                  <a:tcPr marT="9525" marB="0" marR="9525" marL="9525" anchor="b"/>
                </a:tc>
                <a:tc hMerge="1"/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 </a:t>
                      </a:r>
                    </a:p>
                  </a:txBody>
                  <a:tcPr marT="9525" marB="0" marR="9525" marL="952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-80</a:t>
                      </a:r>
                    </a:p>
                  </a:txBody>
                  <a:tcPr marT="9525" marB="0" marR="9525" marL="952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250</a:t>
                      </a:r>
                    </a:p>
                  </a:txBody>
                  <a:tcPr marT="9525" marB="0" marR="9525" marL="9525" anchor="b"/>
                </a:tc>
                <a:tc gridSpan="2"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10</a:t>
                      </a:r>
                    </a:p>
                  </a:txBody>
                  <a:tcPr marT="9525" marB="0" marR="9525" marL="9525" anchor="b"/>
                </a:tc>
                <a:tc hMerge="1"/>
              </a:tr>
              <a:tr h="211225">
                <a:tc gridSpan="3"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megközelíthetőség, út visznyok</a:t>
                      </a:r>
                    </a:p>
                  </a:txBody>
                  <a:tcPr marT="9525" marB="0" marR="9525" marL="9525" anchor="b"/>
                </a:tc>
                <a:tc hMerge="1"/>
                <a:tc hMerge="1"/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 </a:t>
                      </a:r>
                    </a:p>
                  </a:txBody>
                  <a:tcPr marT="9525" marB="0" marR="9525" marL="952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-30</a:t>
                      </a:r>
                    </a:p>
                  </a:txBody>
                  <a:tcPr marT="9525" marB="0" marR="9525" marL="952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25</a:t>
                      </a:r>
                    </a:p>
                  </a:txBody>
                  <a:tcPr marT="9525" marB="0" marR="9525" marL="9525" anchor="b"/>
                </a:tc>
                <a:tc gridSpan="2"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-5</a:t>
                      </a:r>
                    </a:p>
                  </a:txBody>
                  <a:tcPr marT="9525" marB="0" marR="9525" marL="9525" anchor="b"/>
                </a:tc>
                <a:tc hMerge="1"/>
              </a:tr>
              <a:tr h="211225">
                <a:tc gridSpan="3"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domborzati és lejtés viszonyok</a:t>
                      </a:r>
                    </a:p>
                  </a:txBody>
                  <a:tcPr marT="9525" marB="0" marR="9525" marL="9525" anchor="b"/>
                </a:tc>
                <a:tc hMerge="1"/>
                <a:tc hMerge="1"/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 </a:t>
                      </a:r>
                    </a:p>
                  </a:txBody>
                  <a:tcPr marT="9525" marB="0" marR="9525" marL="952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-30</a:t>
                      </a:r>
                    </a:p>
                  </a:txBody>
                  <a:tcPr marT="9525" marB="0" marR="9525" marL="952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0</a:t>
                      </a:r>
                    </a:p>
                  </a:txBody>
                  <a:tcPr marT="9525" marB="0" marR="9525" marL="9525" anchor="b"/>
                </a:tc>
                <a:tc gridSpan="2"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 </a:t>
                      </a:r>
                    </a:p>
                  </a:txBody>
                  <a:tcPr marT="9525" marB="0" marR="9525" marL="9525" anchor="b"/>
                </a:tc>
                <a:tc hMerge="1"/>
              </a:tr>
              <a:tr h="211225">
                <a:tc gridSpan="3"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vízrendezettség, melioráció</a:t>
                      </a:r>
                    </a:p>
                  </a:txBody>
                  <a:tcPr marT="9525" marB="0" marR="9525" marL="9525" anchor="b"/>
                </a:tc>
                <a:tc hMerge="1"/>
                <a:tc hMerge="1"/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 </a:t>
                      </a:r>
                    </a:p>
                  </a:txBody>
                  <a:tcPr marT="9525" marB="0" marR="9525" marL="952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-20</a:t>
                      </a:r>
                    </a:p>
                  </a:txBody>
                  <a:tcPr marT="9525" marB="0" marR="9525" marL="952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20</a:t>
                      </a:r>
                    </a:p>
                  </a:txBody>
                  <a:tcPr marT="9525" marB="0" marR="9525" marL="9525" anchor="b"/>
                </a:tc>
                <a:tc gridSpan="2"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 </a:t>
                      </a:r>
                    </a:p>
                  </a:txBody>
                  <a:tcPr marT="9525" marB="0" marR="9525" marL="9525" anchor="b"/>
                </a:tc>
                <a:tc hMerge="1"/>
              </a:tr>
              <a:tr h="211225">
                <a:tc gridSpan="2"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öntözés feltételei</a:t>
                      </a:r>
                    </a:p>
                  </a:txBody>
                  <a:tcPr marT="9525" marB="0" marR="9525" marL="9525" anchor="b"/>
                </a:tc>
                <a:tc hMerge="1"/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 </a:t>
                      </a:r>
                    </a:p>
                  </a:txBody>
                  <a:tcPr marT="9525" marB="0" marR="9525" marL="952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0</a:t>
                      </a:r>
                    </a:p>
                  </a:txBody>
                  <a:tcPr marT="9525" marB="0" marR="9525" marL="952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30</a:t>
                      </a:r>
                    </a:p>
                  </a:txBody>
                  <a:tcPr marT="9525" marB="0" marR="9525" marL="9525" anchor="b"/>
                </a:tc>
                <a:tc gridSpan="2"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 </a:t>
                      </a:r>
                    </a:p>
                  </a:txBody>
                  <a:tcPr marT="9525" marB="0" marR="9525" marL="9525" anchor="b"/>
                </a:tc>
                <a:tc hMerge="1"/>
              </a:tr>
              <a:tr h="211225"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egyéb: </a:t>
                      </a:r>
                    </a:p>
                  </a:txBody>
                  <a:tcPr marT="9525" marB="0" marR="9525" marL="952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 </a:t>
                      </a:r>
                    </a:p>
                  </a:txBody>
                  <a:tcPr marT="9525" marB="0" marR="9525" marL="952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 </a:t>
                      </a:r>
                    </a:p>
                  </a:txBody>
                  <a:tcPr marT="9525" marB="0" marR="9525" marL="952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 </a:t>
                      </a:r>
                    </a:p>
                  </a:txBody>
                  <a:tcPr marT="9525" marB="0" marR="9525" marL="952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-25</a:t>
                      </a:r>
                    </a:p>
                  </a:txBody>
                  <a:tcPr marT="9525" marB="0" marR="9525" marL="952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25</a:t>
                      </a:r>
                    </a:p>
                  </a:txBody>
                  <a:tcPr marT="9525" marB="0" marR="9525" marL="9525" anchor="b"/>
                </a:tc>
                <a:tc gridSpan="2"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0</a:t>
                      </a:r>
                    </a:p>
                  </a:txBody>
                  <a:tcPr marT="9525" marB="0" marR="9525" marL="9525" anchor="b"/>
                </a:tc>
                <a:tc hMerge="1"/>
              </a:tr>
              <a:tr h="211225">
                <a:tc gridSpan="2"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összes korrekció</a:t>
                      </a:r>
                    </a:p>
                  </a:txBody>
                  <a:tcPr marT="9525" marB="0" marR="9525" marL="9525" anchor="b"/>
                </a:tc>
                <a:tc hMerge="1"/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 </a:t>
                      </a:r>
                    </a:p>
                  </a:txBody>
                  <a:tcPr marT="9525" marB="0" marR="9525" marL="952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 </a:t>
                      </a:r>
                    </a:p>
                  </a:txBody>
                  <a:tcPr marT="9525" marB="0" marR="9525" marL="952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 </a:t>
                      </a:r>
                    </a:p>
                  </a:txBody>
                  <a:tcPr marT="9525" marB="0" marR="9525" marL="952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 </a:t>
                      </a:r>
                    </a:p>
                  </a:txBody>
                  <a:tcPr marT="9525" marB="0" marR="9525" marL="9525" anchor="b"/>
                </a:tc>
                <a:tc gridSpan="2"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5</a:t>
                      </a:r>
                    </a:p>
                  </a:txBody>
                  <a:tcPr marT="9525" marB="0" marR="9525" marL="9525" anchor="b"/>
                </a:tc>
                <a:tc hMerge="1"/>
              </a:tr>
              <a:tr h="211225">
                <a:tc gridSpan="3"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korrigált fajlagos érték</a:t>
                      </a:r>
                    </a:p>
                  </a:txBody>
                  <a:tcPr marT="9525" marB="0" marR="9525" marL="9525" anchor="b"/>
                </a:tc>
                <a:tc hMerge="1"/>
                <a:tc hMerge="1"/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30 Ft/m2</a:t>
                      </a:r>
                    </a:p>
                  </a:txBody>
                  <a:tcPr marT="9525" marB="0" marR="9525" marL="952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graphicFrame>
        <p:nvGraphicFramePr>
          <p:cNvPr id="140" name="Shape 140"/>
          <p:cNvGraphicFramePr/>
          <p:nvPr/>
        </p:nvGraphicFramePr>
        <p:xfrm>
          <a:off x="251519" y="335699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{FE6C0D56-F0C0-49E8-B238-AF3EF1D29F97}</a:tableStyleId>
              </a:tblPr>
              <a:tblGrid>
                <a:gridCol w="822850"/>
                <a:gridCol w="1064025"/>
                <a:gridCol w="1097125"/>
                <a:gridCol w="529650"/>
                <a:gridCol w="1097125"/>
                <a:gridCol w="1361950"/>
                <a:gridCol w="1248450"/>
                <a:gridCol w="1347775"/>
              </a:tblGrid>
              <a:tr h="222150">
                <a:tc gridSpan="2"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Tiszagyenda</a:t>
                      </a:r>
                    </a:p>
                  </a:txBody>
                  <a:tcPr marT="9525" marB="0" marR="9525" marL="9525" anchor="b"/>
                </a:tc>
                <a:tc hMerge="1"/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018/18</a:t>
                      </a:r>
                    </a:p>
                  </a:txBody>
                  <a:tcPr marT="9525" marB="0" marR="9525" marL="952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222150">
                <a:tc gridSpan="2"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forgalmi érték</a:t>
                      </a:r>
                    </a:p>
                  </a:txBody>
                  <a:tcPr marT="9525" marB="0" marR="9525" marL="9525" anchor="b"/>
                </a:tc>
                <a:tc hMerge="1"/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29 Ft/m2</a:t>
                      </a:r>
                    </a:p>
                  </a:txBody>
                  <a:tcPr marT="9525" marB="0" marR="9525" marL="952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222150"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222150">
                <a:tc gridSpan="8"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Korrekció tényezők és  értékek (%)</a:t>
                      </a:r>
                    </a:p>
                  </a:txBody>
                  <a:tcPr marT="9525" marB="0" marR="9525" marL="9525" anchor="b"/>
                </a:tc>
                <a:tc hMerge="1"/>
                <a:tc hMerge="1"/>
                <a:tc hMerge="1"/>
                <a:tc hMerge="1"/>
                <a:tc hMerge="1"/>
                <a:tc hMerge="1"/>
                <a:tc hMerge="1"/>
              </a:tr>
              <a:tr h="235200">
                <a:tc gridSpan="8"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az összehasonlított ingatlanok átlagától való eltérésékre</a:t>
                      </a:r>
                    </a:p>
                  </a:txBody>
                  <a:tcPr marT="9525" marB="0" marR="9525" marL="9525" anchor="b"/>
                </a:tc>
                <a:tc hMerge="1"/>
                <a:tc hMerge="1"/>
                <a:tc hMerge="1"/>
                <a:tc hMerge="1"/>
                <a:tc hMerge="1"/>
                <a:tc hMerge="1"/>
                <a:tc hMerge="1"/>
              </a:tr>
              <a:tr h="235200">
                <a:tc gridSpan="4"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Korrekciós tényező</a:t>
                      </a:r>
                    </a:p>
                  </a:txBody>
                  <a:tcPr marT="9525" marB="0" marR="9525" marL="9525" anchor="b"/>
                </a:tc>
                <a:tc hMerge="1"/>
                <a:tc hMerge="1"/>
                <a:tc hMerge="1"/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alsó</a:t>
                      </a:r>
                    </a:p>
                  </a:txBody>
                  <a:tcPr marT="9525" marB="0" marR="9525" marL="952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felső</a:t>
                      </a:r>
                    </a:p>
                  </a:txBody>
                  <a:tcPr marT="9525" marB="0" marR="9525" marL="9525" anchor="b"/>
                </a:tc>
                <a:tc gridSpan="2"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alkalmazott korrekció</a:t>
                      </a:r>
                    </a:p>
                  </a:txBody>
                  <a:tcPr marT="9525" marB="0" marR="9525" marL="9525" anchor="b"/>
                </a:tc>
                <a:tc hMerge="1"/>
              </a:tr>
              <a:tr h="222150">
                <a:tc gridSpan="2"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alak, forma, méret</a:t>
                      </a:r>
                    </a:p>
                  </a:txBody>
                  <a:tcPr marT="9525" marB="0" marR="9525" marL="9525" anchor="b"/>
                </a:tc>
                <a:tc hMerge="1"/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 </a:t>
                      </a:r>
                    </a:p>
                  </a:txBody>
                  <a:tcPr marT="9525" marB="0" marR="9525" marL="952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 </a:t>
                      </a:r>
                    </a:p>
                  </a:txBody>
                  <a:tcPr marT="9525" marB="0" marR="9525" marL="952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-10</a:t>
                      </a:r>
                    </a:p>
                  </a:txBody>
                  <a:tcPr marT="9525" marB="0" marR="9525" marL="952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10</a:t>
                      </a:r>
                    </a:p>
                  </a:txBody>
                  <a:tcPr marT="9525" marB="0" marR="9525" marL="9525" anchor="b"/>
                </a:tc>
                <a:tc gridSpan="2"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0</a:t>
                      </a:r>
                    </a:p>
                  </a:txBody>
                  <a:tcPr marT="9525" marB="0" marR="9525" marL="9525" anchor="b"/>
                </a:tc>
                <a:tc hMerge="1"/>
              </a:tr>
              <a:tr h="222150">
                <a:tc gridSpan="2"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fekvés, elhelyezkedés</a:t>
                      </a:r>
                    </a:p>
                  </a:txBody>
                  <a:tcPr marT="9525" marB="0" marR="9525" marL="9525" anchor="b"/>
                </a:tc>
                <a:tc hMerge="1"/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 </a:t>
                      </a:r>
                    </a:p>
                  </a:txBody>
                  <a:tcPr marT="9525" marB="0" marR="9525" marL="952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-80</a:t>
                      </a:r>
                    </a:p>
                  </a:txBody>
                  <a:tcPr marT="9525" marB="0" marR="9525" marL="952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250</a:t>
                      </a:r>
                    </a:p>
                  </a:txBody>
                  <a:tcPr marT="9525" marB="0" marR="9525" marL="9525" anchor="b"/>
                </a:tc>
                <a:tc gridSpan="2"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10</a:t>
                      </a:r>
                    </a:p>
                  </a:txBody>
                  <a:tcPr marT="9525" marB="0" marR="9525" marL="9525" anchor="b"/>
                </a:tc>
                <a:tc hMerge="1"/>
              </a:tr>
              <a:tr h="222150">
                <a:tc gridSpan="3"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megközelíthetőség, út visznyok</a:t>
                      </a:r>
                    </a:p>
                  </a:txBody>
                  <a:tcPr marT="9525" marB="0" marR="9525" marL="9525" anchor="b"/>
                </a:tc>
                <a:tc hMerge="1"/>
                <a:tc hMerge="1"/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 </a:t>
                      </a:r>
                    </a:p>
                  </a:txBody>
                  <a:tcPr marT="9525" marB="0" marR="9525" marL="952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-30</a:t>
                      </a:r>
                    </a:p>
                  </a:txBody>
                  <a:tcPr marT="9525" marB="0" marR="9525" marL="952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25</a:t>
                      </a:r>
                    </a:p>
                  </a:txBody>
                  <a:tcPr marT="9525" marB="0" marR="9525" marL="9525" anchor="b"/>
                </a:tc>
                <a:tc gridSpan="2"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5</a:t>
                      </a:r>
                    </a:p>
                  </a:txBody>
                  <a:tcPr marT="9525" marB="0" marR="9525" marL="9525" anchor="b"/>
                </a:tc>
                <a:tc hMerge="1"/>
              </a:tr>
              <a:tr h="222150">
                <a:tc gridSpan="3"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domborzati és lejtés viszonyok</a:t>
                      </a:r>
                    </a:p>
                  </a:txBody>
                  <a:tcPr marT="9525" marB="0" marR="9525" marL="9525" anchor="b"/>
                </a:tc>
                <a:tc hMerge="1"/>
                <a:tc hMerge="1"/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 </a:t>
                      </a:r>
                    </a:p>
                  </a:txBody>
                  <a:tcPr marT="9525" marB="0" marR="9525" marL="952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-30</a:t>
                      </a:r>
                    </a:p>
                  </a:txBody>
                  <a:tcPr marT="9525" marB="0" marR="9525" marL="952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0</a:t>
                      </a:r>
                    </a:p>
                  </a:txBody>
                  <a:tcPr marT="9525" marB="0" marR="9525" marL="9525" anchor="b"/>
                </a:tc>
                <a:tc gridSpan="2"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 </a:t>
                      </a:r>
                    </a:p>
                  </a:txBody>
                  <a:tcPr marT="9525" marB="0" marR="9525" marL="9525" anchor="b"/>
                </a:tc>
                <a:tc hMerge="1"/>
              </a:tr>
              <a:tr h="222150">
                <a:tc gridSpan="3"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vízrendezettség, melioráció</a:t>
                      </a:r>
                    </a:p>
                  </a:txBody>
                  <a:tcPr marT="9525" marB="0" marR="9525" marL="9525" anchor="b"/>
                </a:tc>
                <a:tc hMerge="1"/>
                <a:tc hMerge="1"/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 </a:t>
                      </a:r>
                    </a:p>
                  </a:txBody>
                  <a:tcPr marT="9525" marB="0" marR="9525" marL="952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-20</a:t>
                      </a:r>
                    </a:p>
                  </a:txBody>
                  <a:tcPr marT="9525" marB="0" marR="9525" marL="952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20</a:t>
                      </a:r>
                    </a:p>
                  </a:txBody>
                  <a:tcPr marT="9525" marB="0" marR="9525" marL="9525" anchor="b"/>
                </a:tc>
                <a:tc gridSpan="2"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 </a:t>
                      </a:r>
                    </a:p>
                  </a:txBody>
                  <a:tcPr marT="9525" marB="0" marR="9525" marL="9525" anchor="b"/>
                </a:tc>
                <a:tc hMerge="1"/>
              </a:tr>
              <a:tr h="222150">
                <a:tc gridSpan="2"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öntözés feltételei</a:t>
                      </a:r>
                    </a:p>
                  </a:txBody>
                  <a:tcPr marT="9525" marB="0" marR="9525" marL="9525" anchor="b"/>
                </a:tc>
                <a:tc hMerge="1"/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 </a:t>
                      </a:r>
                    </a:p>
                  </a:txBody>
                  <a:tcPr marT="9525" marB="0" marR="9525" marL="952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0</a:t>
                      </a:r>
                    </a:p>
                  </a:txBody>
                  <a:tcPr marT="9525" marB="0" marR="9525" marL="952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30</a:t>
                      </a:r>
                    </a:p>
                  </a:txBody>
                  <a:tcPr marT="9525" marB="0" marR="9525" marL="9525" anchor="b"/>
                </a:tc>
                <a:tc gridSpan="2"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0</a:t>
                      </a:r>
                    </a:p>
                  </a:txBody>
                  <a:tcPr marT="9525" marB="0" marR="9525" marL="9525" anchor="b"/>
                </a:tc>
                <a:tc hMerge="1"/>
              </a:tr>
              <a:tr h="235200"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egyéb: </a:t>
                      </a:r>
                    </a:p>
                  </a:txBody>
                  <a:tcPr marT="9525" marB="0" marR="9525" marL="952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 </a:t>
                      </a:r>
                    </a:p>
                  </a:txBody>
                  <a:tcPr marT="9525" marB="0" marR="9525" marL="952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 </a:t>
                      </a:r>
                    </a:p>
                  </a:txBody>
                  <a:tcPr marT="9525" marB="0" marR="9525" marL="952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 </a:t>
                      </a:r>
                    </a:p>
                  </a:txBody>
                  <a:tcPr marT="9525" marB="0" marR="9525" marL="952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-25</a:t>
                      </a:r>
                    </a:p>
                  </a:txBody>
                  <a:tcPr marT="9525" marB="0" marR="9525" marL="952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25</a:t>
                      </a:r>
                    </a:p>
                  </a:txBody>
                  <a:tcPr marT="9525" marB="0" marR="9525" marL="9525" anchor="b"/>
                </a:tc>
                <a:tc gridSpan="2"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0</a:t>
                      </a:r>
                    </a:p>
                  </a:txBody>
                  <a:tcPr marT="9525" marB="0" marR="9525" marL="9525" anchor="b"/>
                </a:tc>
                <a:tc hMerge="1"/>
              </a:tr>
              <a:tr h="235200">
                <a:tc gridSpan="2"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összes korrekció</a:t>
                      </a:r>
                    </a:p>
                  </a:txBody>
                  <a:tcPr marT="9525" marB="0" marR="9525" marL="9525" anchor="b"/>
                </a:tc>
                <a:tc hMerge="1"/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 </a:t>
                      </a:r>
                    </a:p>
                  </a:txBody>
                  <a:tcPr marT="9525" marB="0" marR="9525" marL="952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 </a:t>
                      </a:r>
                    </a:p>
                  </a:txBody>
                  <a:tcPr marT="9525" marB="0" marR="9525" marL="952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 </a:t>
                      </a:r>
                    </a:p>
                  </a:txBody>
                  <a:tcPr marT="9525" marB="0" marR="9525" marL="952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 </a:t>
                      </a:r>
                    </a:p>
                  </a:txBody>
                  <a:tcPr marT="9525" marB="0" marR="9525" marL="9525" anchor="b"/>
                </a:tc>
                <a:tc gridSpan="2"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15</a:t>
                      </a:r>
                    </a:p>
                  </a:txBody>
                  <a:tcPr marT="9525" marB="0" marR="9525" marL="9525" anchor="b"/>
                </a:tc>
                <a:tc hMerge="1"/>
              </a:tr>
              <a:tr h="222150">
                <a:tc gridSpan="3"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korrigált fajlagos érték</a:t>
                      </a:r>
                    </a:p>
                  </a:txBody>
                  <a:tcPr marT="9525" marB="0" marR="9525" marL="9525" anchor="b"/>
                </a:tc>
                <a:tc hMerge="1"/>
                <a:tc hMerge="1"/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hu-HU" sz="1000" u="none" strike="noStrike"/>
                        <a:t>33 Ft/m2</a:t>
                      </a:r>
                    </a:p>
                  </a:txBody>
                  <a:tcPr marT="9525" marB="0" marR="9525" marL="9525" anchor="b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